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66"/>
    <a:srgbClr val="66FF66"/>
    <a:srgbClr val="FF6600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AB3C9-FF46-4940-8143-D5DEA7EBF99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24013E-0A73-4AE0-BE34-18EE0E8A8550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06A38363-F647-41F7-863E-7C0A60ED28B8}" type="parTrans" cxnId="{6D230F4E-F7B2-4AD7-8B81-D160EEC90473}">
      <dgm:prSet/>
      <dgm:spPr/>
      <dgm:t>
        <a:bodyPr/>
        <a:lstStyle/>
        <a:p>
          <a:endParaRPr lang="en-US"/>
        </a:p>
      </dgm:t>
    </dgm:pt>
    <dgm:pt modelId="{560029F5-A442-4CDD-9F0A-2933EB3A4437}" type="sibTrans" cxnId="{6D230F4E-F7B2-4AD7-8B81-D160EEC90473}">
      <dgm:prSet/>
      <dgm:spPr/>
      <dgm:t>
        <a:bodyPr/>
        <a:lstStyle/>
        <a:p>
          <a:endParaRPr lang="en-US"/>
        </a:p>
      </dgm:t>
    </dgm:pt>
    <dgm:pt modelId="{B71F6E22-41B3-421B-B1CD-116D661C46DA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Initialize the system. </a:t>
          </a:r>
          <a:endParaRPr lang="en-US" dirty="0"/>
        </a:p>
      </dgm:t>
    </dgm:pt>
    <dgm:pt modelId="{D7701757-A89E-4C5E-AD89-A11F560BEEB8}" type="parTrans" cxnId="{9AD2DA82-4786-4EC5-AC98-96075F4B9B18}">
      <dgm:prSet/>
      <dgm:spPr/>
      <dgm:t>
        <a:bodyPr/>
        <a:lstStyle/>
        <a:p>
          <a:endParaRPr lang="en-US"/>
        </a:p>
      </dgm:t>
    </dgm:pt>
    <dgm:pt modelId="{51EB8EF4-BAAA-40AD-A984-FDC6E88E2007}" type="sibTrans" cxnId="{9AD2DA82-4786-4EC5-AC98-96075F4B9B18}">
      <dgm:prSet/>
      <dgm:spPr/>
      <dgm:t>
        <a:bodyPr/>
        <a:lstStyle/>
        <a:p>
          <a:endParaRPr lang="en-US"/>
        </a:p>
      </dgm:t>
    </dgm:pt>
    <dgm:pt modelId="{DA3BF626-5D54-49CA-B582-2EBAD8C688A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09928F52-2C1B-49AE-A35F-F32BA5FFD5B9}" type="parTrans" cxnId="{DBE35E08-CD1B-4F14-AA2C-14598F69AE4B}">
      <dgm:prSet/>
      <dgm:spPr/>
      <dgm:t>
        <a:bodyPr/>
        <a:lstStyle/>
        <a:p>
          <a:endParaRPr lang="en-US"/>
        </a:p>
      </dgm:t>
    </dgm:pt>
    <dgm:pt modelId="{7D254F21-9396-47E9-9ADA-759ED03988D8}" type="sibTrans" cxnId="{DBE35E08-CD1B-4F14-AA2C-14598F69AE4B}">
      <dgm:prSet/>
      <dgm:spPr/>
      <dgm:t>
        <a:bodyPr/>
        <a:lstStyle/>
        <a:p>
          <a:endParaRPr lang="en-US"/>
        </a:p>
      </dgm:t>
    </dgm:pt>
    <dgm:pt modelId="{FA6A8ED6-9FFD-4A2F-8508-5B3C89931237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Connect mobile phone to the controller card using Wi-Fi hotspot. </a:t>
          </a:r>
          <a:endParaRPr lang="en-US" dirty="0"/>
        </a:p>
      </dgm:t>
    </dgm:pt>
    <dgm:pt modelId="{2258E02B-FC60-4F36-872F-34464167A323}" type="parTrans" cxnId="{504154CB-CAEF-45BD-AEE6-D49B26EBD810}">
      <dgm:prSet/>
      <dgm:spPr/>
      <dgm:t>
        <a:bodyPr/>
        <a:lstStyle/>
        <a:p>
          <a:endParaRPr lang="en-US"/>
        </a:p>
      </dgm:t>
    </dgm:pt>
    <dgm:pt modelId="{893375AC-030A-49BE-92BB-2A1381820B8C}" type="sibTrans" cxnId="{504154CB-CAEF-45BD-AEE6-D49B26EBD810}">
      <dgm:prSet/>
      <dgm:spPr/>
      <dgm:t>
        <a:bodyPr/>
        <a:lstStyle/>
        <a:p>
          <a:endParaRPr lang="en-US"/>
        </a:p>
      </dgm:t>
    </dgm:pt>
    <dgm:pt modelId="{B8E729F3-31E2-4953-A0BE-DAE3FDBFE9A1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C3D05341-3E9C-47E9-96FD-C30DE3EDC99C}" type="parTrans" cxnId="{EF849E3C-9800-446A-961E-9D015161662B}">
      <dgm:prSet/>
      <dgm:spPr/>
      <dgm:t>
        <a:bodyPr/>
        <a:lstStyle/>
        <a:p>
          <a:endParaRPr lang="en-US"/>
        </a:p>
      </dgm:t>
    </dgm:pt>
    <dgm:pt modelId="{2F9C4391-5ABF-4A4C-9DA3-D94D552FCC31}" type="sibTrans" cxnId="{EF849E3C-9800-446A-961E-9D015161662B}">
      <dgm:prSet/>
      <dgm:spPr/>
      <dgm:t>
        <a:bodyPr/>
        <a:lstStyle/>
        <a:p>
          <a:endParaRPr lang="en-US"/>
        </a:p>
      </dgm:t>
    </dgm:pt>
    <dgm:pt modelId="{B98616CD-23D4-464C-AD4D-343776CB60DC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Enter valid password. </a:t>
          </a:r>
          <a:endParaRPr lang="en-US" dirty="0"/>
        </a:p>
      </dgm:t>
    </dgm:pt>
    <dgm:pt modelId="{4E2E6D61-5890-4DBC-A999-21DADF865E9A}" type="parTrans" cxnId="{4AA844F4-EF3F-40DA-A908-014B4AAE94FA}">
      <dgm:prSet/>
      <dgm:spPr/>
      <dgm:t>
        <a:bodyPr/>
        <a:lstStyle/>
        <a:p>
          <a:endParaRPr lang="en-US"/>
        </a:p>
      </dgm:t>
    </dgm:pt>
    <dgm:pt modelId="{E02C1424-CD2B-4EB4-867D-43F7FB44F799}" type="sibTrans" cxnId="{4AA844F4-EF3F-40DA-A908-014B4AAE94FA}">
      <dgm:prSet/>
      <dgm:spPr/>
      <dgm:t>
        <a:bodyPr/>
        <a:lstStyle/>
        <a:p>
          <a:endParaRPr lang="en-US"/>
        </a:p>
      </dgm:t>
    </dgm:pt>
    <dgm:pt modelId="{201FB666-AFDB-4B52-BA11-EA93561606DE}" type="pres">
      <dgm:prSet presAssocID="{432AB3C9-FF46-4940-8143-D5DEA7EBF99F}" presName="linearFlow" presStyleCnt="0">
        <dgm:presLayoutVars>
          <dgm:dir/>
          <dgm:animLvl val="lvl"/>
          <dgm:resizeHandles val="exact"/>
        </dgm:presLayoutVars>
      </dgm:prSet>
      <dgm:spPr/>
    </dgm:pt>
    <dgm:pt modelId="{2E5B28F1-6923-416C-A850-AE0944E9F51C}" type="pres">
      <dgm:prSet presAssocID="{8024013E-0A73-4AE0-BE34-18EE0E8A8550}" presName="composite" presStyleCnt="0"/>
      <dgm:spPr/>
    </dgm:pt>
    <dgm:pt modelId="{4489DEF1-F3D6-4007-92CE-A270C155B25B}" type="pres">
      <dgm:prSet presAssocID="{8024013E-0A73-4AE0-BE34-18EE0E8A855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0B9EFB2-9AAF-4F04-A8C8-0DEA208C5DA9}" type="pres">
      <dgm:prSet presAssocID="{8024013E-0A73-4AE0-BE34-18EE0E8A8550}" presName="descendantText" presStyleLbl="alignAcc1" presStyleIdx="0" presStyleCnt="3">
        <dgm:presLayoutVars>
          <dgm:bulletEnabled val="1"/>
        </dgm:presLayoutVars>
      </dgm:prSet>
      <dgm:spPr/>
    </dgm:pt>
    <dgm:pt modelId="{B6D8C528-240F-4F88-89E1-D57483C1C77F}" type="pres">
      <dgm:prSet presAssocID="{560029F5-A442-4CDD-9F0A-2933EB3A4437}" presName="sp" presStyleCnt="0"/>
      <dgm:spPr/>
    </dgm:pt>
    <dgm:pt modelId="{ED1CBDB4-B8A0-4D8F-90A5-509396FFBB92}" type="pres">
      <dgm:prSet presAssocID="{DA3BF626-5D54-49CA-B582-2EBAD8C688A0}" presName="composite" presStyleCnt="0"/>
      <dgm:spPr/>
    </dgm:pt>
    <dgm:pt modelId="{4BD41D2C-8D57-452B-9D32-2E90E4D3393D}" type="pres">
      <dgm:prSet presAssocID="{DA3BF626-5D54-49CA-B582-2EBAD8C688A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9E2B52D-F364-4998-B97B-F1DD504DE990}" type="pres">
      <dgm:prSet presAssocID="{DA3BF626-5D54-49CA-B582-2EBAD8C688A0}" presName="descendantText" presStyleLbl="alignAcc1" presStyleIdx="1" presStyleCnt="3">
        <dgm:presLayoutVars>
          <dgm:bulletEnabled val="1"/>
        </dgm:presLayoutVars>
      </dgm:prSet>
      <dgm:spPr/>
    </dgm:pt>
    <dgm:pt modelId="{2BD2DDF8-80D6-4F17-8E94-9B9FBD9E1DF6}" type="pres">
      <dgm:prSet presAssocID="{7D254F21-9396-47E9-9ADA-759ED03988D8}" presName="sp" presStyleCnt="0"/>
      <dgm:spPr/>
    </dgm:pt>
    <dgm:pt modelId="{72648E79-2628-40F9-A3E9-DC9EDDD6B56A}" type="pres">
      <dgm:prSet presAssocID="{B8E729F3-31E2-4953-A0BE-DAE3FDBFE9A1}" presName="composite" presStyleCnt="0"/>
      <dgm:spPr/>
    </dgm:pt>
    <dgm:pt modelId="{52E48827-0A6A-4E92-9F9B-2554C577577D}" type="pres">
      <dgm:prSet presAssocID="{B8E729F3-31E2-4953-A0BE-DAE3FDBFE9A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BE160F-DED5-4CE6-9F6D-C843EA3DC1CC}" type="pres">
      <dgm:prSet presAssocID="{B8E729F3-31E2-4953-A0BE-DAE3FDBFE9A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BE35E08-CD1B-4F14-AA2C-14598F69AE4B}" srcId="{432AB3C9-FF46-4940-8143-D5DEA7EBF99F}" destId="{DA3BF626-5D54-49CA-B582-2EBAD8C688A0}" srcOrd="1" destOrd="0" parTransId="{09928F52-2C1B-49AE-A35F-F32BA5FFD5B9}" sibTransId="{7D254F21-9396-47E9-9ADA-759ED03988D8}"/>
    <dgm:cxn modelId="{F1AFA91A-D8E8-40C9-BFB0-15EED22D261A}" type="presOf" srcId="{B71F6E22-41B3-421B-B1CD-116D661C46DA}" destId="{00B9EFB2-9AAF-4F04-A8C8-0DEA208C5DA9}" srcOrd="0" destOrd="0" presId="urn:microsoft.com/office/officeart/2005/8/layout/chevron2"/>
    <dgm:cxn modelId="{EF849E3C-9800-446A-961E-9D015161662B}" srcId="{432AB3C9-FF46-4940-8143-D5DEA7EBF99F}" destId="{B8E729F3-31E2-4953-A0BE-DAE3FDBFE9A1}" srcOrd="2" destOrd="0" parTransId="{C3D05341-3E9C-47E9-96FD-C30DE3EDC99C}" sibTransId="{2F9C4391-5ABF-4A4C-9DA3-D94D552FCC31}"/>
    <dgm:cxn modelId="{C20E3344-12CD-4D36-BF60-8F8FEC889C56}" type="presOf" srcId="{8024013E-0A73-4AE0-BE34-18EE0E8A8550}" destId="{4489DEF1-F3D6-4007-92CE-A270C155B25B}" srcOrd="0" destOrd="0" presId="urn:microsoft.com/office/officeart/2005/8/layout/chevron2"/>
    <dgm:cxn modelId="{6D230F4E-F7B2-4AD7-8B81-D160EEC90473}" srcId="{432AB3C9-FF46-4940-8143-D5DEA7EBF99F}" destId="{8024013E-0A73-4AE0-BE34-18EE0E8A8550}" srcOrd="0" destOrd="0" parTransId="{06A38363-F647-41F7-863E-7C0A60ED28B8}" sibTransId="{560029F5-A442-4CDD-9F0A-2933EB3A4437}"/>
    <dgm:cxn modelId="{9AD2DA82-4786-4EC5-AC98-96075F4B9B18}" srcId="{8024013E-0A73-4AE0-BE34-18EE0E8A8550}" destId="{B71F6E22-41B3-421B-B1CD-116D661C46DA}" srcOrd="0" destOrd="0" parTransId="{D7701757-A89E-4C5E-AD89-A11F560BEEB8}" sibTransId="{51EB8EF4-BAAA-40AD-A984-FDC6E88E2007}"/>
    <dgm:cxn modelId="{06474990-BE5E-49D5-A43B-040D56AB54B0}" type="presOf" srcId="{DA3BF626-5D54-49CA-B582-2EBAD8C688A0}" destId="{4BD41D2C-8D57-452B-9D32-2E90E4D3393D}" srcOrd="0" destOrd="0" presId="urn:microsoft.com/office/officeart/2005/8/layout/chevron2"/>
    <dgm:cxn modelId="{7DBE439A-93D7-4C47-BA39-D9A6C68CFBA9}" type="presOf" srcId="{FA6A8ED6-9FFD-4A2F-8508-5B3C89931237}" destId="{59E2B52D-F364-4998-B97B-F1DD504DE990}" srcOrd="0" destOrd="0" presId="urn:microsoft.com/office/officeart/2005/8/layout/chevron2"/>
    <dgm:cxn modelId="{B7568D9F-57BD-4C5A-8DCC-E00D792DA3C6}" type="presOf" srcId="{B98616CD-23D4-464C-AD4D-343776CB60DC}" destId="{F1BE160F-DED5-4CE6-9F6D-C843EA3DC1CC}" srcOrd="0" destOrd="0" presId="urn:microsoft.com/office/officeart/2005/8/layout/chevron2"/>
    <dgm:cxn modelId="{D04F89AA-0E83-4717-99DF-913FA710FE98}" type="presOf" srcId="{B8E729F3-31E2-4953-A0BE-DAE3FDBFE9A1}" destId="{52E48827-0A6A-4E92-9F9B-2554C577577D}" srcOrd="0" destOrd="0" presId="urn:microsoft.com/office/officeart/2005/8/layout/chevron2"/>
    <dgm:cxn modelId="{1D0A2FB1-AA82-4645-8E81-BF0ECCA487D8}" type="presOf" srcId="{432AB3C9-FF46-4940-8143-D5DEA7EBF99F}" destId="{201FB666-AFDB-4B52-BA11-EA93561606DE}" srcOrd="0" destOrd="0" presId="urn:microsoft.com/office/officeart/2005/8/layout/chevron2"/>
    <dgm:cxn modelId="{504154CB-CAEF-45BD-AEE6-D49B26EBD810}" srcId="{DA3BF626-5D54-49CA-B582-2EBAD8C688A0}" destId="{FA6A8ED6-9FFD-4A2F-8508-5B3C89931237}" srcOrd="0" destOrd="0" parTransId="{2258E02B-FC60-4F36-872F-34464167A323}" sibTransId="{893375AC-030A-49BE-92BB-2A1381820B8C}"/>
    <dgm:cxn modelId="{4AA844F4-EF3F-40DA-A908-014B4AAE94FA}" srcId="{B8E729F3-31E2-4953-A0BE-DAE3FDBFE9A1}" destId="{B98616CD-23D4-464C-AD4D-343776CB60DC}" srcOrd="0" destOrd="0" parTransId="{4E2E6D61-5890-4DBC-A999-21DADF865E9A}" sibTransId="{E02C1424-CD2B-4EB4-867D-43F7FB44F799}"/>
    <dgm:cxn modelId="{5B219C2A-1DBF-4862-936F-E29F9931F477}" type="presParOf" srcId="{201FB666-AFDB-4B52-BA11-EA93561606DE}" destId="{2E5B28F1-6923-416C-A850-AE0944E9F51C}" srcOrd="0" destOrd="0" presId="urn:microsoft.com/office/officeart/2005/8/layout/chevron2"/>
    <dgm:cxn modelId="{1EB2E8CB-0546-47C2-9C72-A4E42ED3AB44}" type="presParOf" srcId="{2E5B28F1-6923-416C-A850-AE0944E9F51C}" destId="{4489DEF1-F3D6-4007-92CE-A270C155B25B}" srcOrd="0" destOrd="0" presId="urn:microsoft.com/office/officeart/2005/8/layout/chevron2"/>
    <dgm:cxn modelId="{D0071EF9-FE16-4C50-92C1-A5D3098CFBE7}" type="presParOf" srcId="{2E5B28F1-6923-416C-A850-AE0944E9F51C}" destId="{00B9EFB2-9AAF-4F04-A8C8-0DEA208C5DA9}" srcOrd="1" destOrd="0" presId="urn:microsoft.com/office/officeart/2005/8/layout/chevron2"/>
    <dgm:cxn modelId="{86072EA0-BC8C-4650-B9F3-20145A95F92C}" type="presParOf" srcId="{201FB666-AFDB-4B52-BA11-EA93561606DE}" destId="{B6D8C528-240F-4F88-89E1-D57483C1C77F}" srcOrd="1" destOrd="0" presId="urn:microsoft.com/office/officeart/2005/8/layout/chevron2"/>
    <dgm:cxn modelId="{E14C3060-679E-44A9-A88E-A522784F3AF5}" type="presParOf" srcId="{201FB666-AFDB-4B52-BA11-EA93561606DE}" destId="{ED1CBDB4-B8A0-4D8F-90A5-509396FFBB92}" srcOrd="2" destOrd="0" presId="urn:microsoft.com/office/officeart/2005/8/layout/chevron2"/>
    <dgm:cxn modelId="{CDDC5972-2577-4C93-A422-778F75A5DFF6}" type="presParOf" srcId="{ED1CBDB4-B8A0-4D8F-90A5-509396FFBB92}" destId="{4BD41D2C-8D57-452B-9D32-2E90E4D3393D}" srcOrd="0" destOrd="0" presId="urn:microsoft.com/office/officeart/2005/8/layout/chevron2"/>
    <dgm:cxn modelId="{9E07B1B5-88F4-4B42-B5B5-C474CD3F1A59}" type="presParOf" srcId="{ED1CBDB4-B8A0-4D8F-90A5-509396FFBB92}" destId="{59E2B52D-F364-4998-B97B-F1DD504DE990}" srcOrd="1" destOrd="0" presId="urn:microsoft.com/office/officeart/2005/8/layout/chevron2"/>
    <dgm:cxn modelId="{5A42090D-DA33-47DD-BD56-0F7B9B8DF366}" type="presParOf" srcId="{201FB666-AFDB-4B52-BA11-EA93561606DE}" destId="{2BD2DDF8-80D6-4F17-8E94-9B9FBD9E1DF6}" srcOrd="3" destOrd="0" presId="urn:microsoft.com/office/officeart/2005/8/layout/chevron2"/>
    <dgm:cxn modelId="{F2C808CA-EBF9-4D2B-974F-01EBDE08FB02}" type="presParOf" srcId="{201FB666-AFDB-4B52-BA11-EA93561606DE}" destId="{72648E79-2628-40F9-A3E9-DC9EDDD6B56A}" srcOrd="4" destOrd="0" presId="urn:microsoft.com/office/officeart/2005/8/layout/chevron2"/>
    <dgm:cxn modelId="{3AE6F907-DA51-4973-828A-B8DA63745812}" type="presParOf" srcId="{72648E79-2628-40F9-A3E9-DC9EDDD6B56A}" destId="{52E48827-0A6A-4E92-9F9B-2554C577577D}" srcOrd="0" destOrd="0" presId="urn:microsoft.com/office/officeart/2005/8/layout/chevron2"/>
    <dgm:cxn modelId="{A2B7BD84-3825-48CD-908C-8981E942FE1F}" type="presParOf" srcId="{72648E79-2628-40F9-A3E9-DC9EDDD6B56A}" destId="{F1BE160F-DED5-4CE6-9F6D-C843EA3DC1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F96CCD-62C9-4621-98DB-1012A92A445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BAEFC-8223-41A7-8B6C-FFADC9501C25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7745F8A6-7D9C-48FC-B58B-05932B31E27C}" type="parTrans" cxnId="{29116C75-0F8C-42E1-8127-D6CC8723C2F0}">
      <dgm:prSet/>
      <dgm:spPr/>
      <dgm:t>
        <a:bodyPr/>
        <a:lstStyle/>
        <a:p>
          <a:endParaRPr lang="en-US"/>
        </a:p>
      </dgm:t>
    </dgm:pt>
    <dgm:pt modelId="{E8E28710-33D0-4C66-BAB5-DC8EDC27D8FD}" type="sibTrans" cxnId="{29116C75-0F8C-42E1-8127-D6CC8723C2F0}">
      <dgm:prSet/>
      <dgm:spPr/>
      <dgm:t>
        <a:bodyPr/>
        <a:lstStyle/>
        <a:p>
          <a:endParaRPr lang="en-US"/>
        </a:p>
      </dgm:t>
    </dgm:pt>
    <dgm:pt modelId="{FEF0E597-FBA1-4AB1-AECE-116F14B9B4AF}">
      <dgm:prSet phldrT="[Text]"/>
      <dgm:spPr/>
      <dgm:t>
        <a:bodyPr/>
        <a:lstStyle/>
        <a:p>
          <a:pPr>
            <a:buClr>
              <a:srgbClr val="000000"/>
            </a:buClr>
            <a:buFont typeface="Symbol"/>
            <a:buChar char=""/>
          </a:pPr>
          <a:r>
            <a:rPr lang="en-IN" b="0" strike="noStrike" spc="-1" dirty="0">
              <a:solidFill>
                <a:srgbClr val="000000"/>
              </a:solidFill>
              <a:latin typeface="Times New Roman"/>
              <a:ea typeface="DejaVu Sans"/>
            </a:rPr>
            <a:t>Using ‘LED art’ application control speed and design of the text.</a:t>
          </a:r>
          <a:endParaRPr lang="en-US" dirty="0"/>
        </a:p>
      </dgm:t>
    </dgm:pt>
    <dgm:pt modelId="{DB67B5FE-CC1F-4A51-8AB4-52F0E323411A}" type="parTrans" cxnId="{3F96136F-0B99-4DBF-BFD9-DA1969956267}">
      <dgm:prSet/>
      <dgm:spPr/>
      <dgm:t>
        <a:bodyPr/>
        <a:lstStyle/>
        <a:p>
          <a:endParaRPr lang="en-US"/>
        </a:p>
      </dgm:t>
    </dgm:pt>
    <dgm:pt modelId="{40640DF6-7CDD-4E71-9344-96B65F4E036C}" type="sibTrans" cxnId="{3F96136F-0B99-4DBF-BFD9-DA1969956267}">
      <dgm:prSet/>
      <dgm:spPr/>
      <dgm:t>
        <a:bodyPr/>
        <a:lstStyle/>
        <a:p>
          <a:endParaRPr lang="en-US"/>
        </a:p>
      </dgm:t>
    </dgm:pt>
    <dgm:pt modelId="{BE86E4E6-4D6D-48FC-8629-C4F4A42DBF2B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01B2F748-3A3E-4094-8D95-33FC9348D27E}" type="parTrans" cxnId="{34DA9402-E34F-4839-A827-0970EB1A6709}">
      <dgm:prSet/>
      <dgm:spPr/>
      <dgm:t>
        <a:bodyPr/>
        <a:lstStyle/>
        <a:p>
          <a:endParaRPr lang="en-US"/>
        </a:p>
      </dgm:t>
    </dgm:pt>
    <dgm:pt modelId="{41DF02F0-08EA-4079-A012-CD82E51FB78B}" type="sibTrans" cxnId="{34DA9402-E34F-4839-A827-0970EB1A6709}">
      <dgm:prSet/>
      <dgm:spPr/>
      <dgm:t>
        <a:bodyPr/>
        <a:lstStyle/>
        <a:p>
          <a:endParaRPr lang="en-US"/>
        </a:p>
      </dgm:t>
    </dgm:pt>
    <dgm:pt modelId="{4AE70215-AA78-41AD-8B3B-B9E6CE9B8055}">
      <dgm:prSet phldrT="[Text]"/>
      <dgm:spPr/>
      <dgm:t>
        <a:bodyPr/>
        <a:lstStyle/>
        <a:p>
          <a:pPr>
            <a:buClr>
              <a:srgbClr val="000000"/>
            </a:buClr>
            <a:buFont typeface="Symbol"/>
            <a:buChar char=""/>
          </a:pPr>
          <a:r>
            <a:rPr lang="en-IN" b="0" strike="noStrike" spc="-1" dirty="0">
              <a:solidFill>
                <a:srgbClr val="000000"/>
              </a:solidFill>
              <a:latin typeface="Times New Roman"/>
              <a:ea typeface="DejaVu Sans"/>
            </a:rPr>
            <a:t>Type the desired notice and press submit button. </a:t>
          </a:r>
          <a:endParaRPr lang="en-US" dirty="0"/>
        </a:p>
      </dgm:t>
    </dgm:pt>
    <dgm:pt modelId="{D8EC1D3D-2E16-44CA-8472-017D4B6AA7EB}" type="parTrans" cxnId="{F36F7C83-D518-4B46-8A88-860E0C8ABA7F}">
      <dgm:prSet/>
      <dgm:spPr/>
      <dgm:t>
        <a:bodyPr/>
        <a:lstStyle/>
        <a:p>
          <a:endParaRPr lang="en-US"/>
        </a:p>
      </dgm:t>
    </dgm:pt>
    <dgm:pt modelId="{4F00FAD1-6E9C-44F1-85FD-F4F6C1049C84}" type="sibTrans" cxnId="{F36F7C83-D518-4B46-8A88-860E0C8ABA7F}">
      <dgm:prSet/>
      <dgm:spPr/>
      <dgm:t>
        <a:bodyPr/>
        <a:lstStyle/>
        <a:p>
          <a:endParaRPr lang="en-US"/>
        </a:p>
      </dgm:t>
    </dgm:pt>
    <dgm:pt modelId="{DE958AC8-3B5E-45B5-98A2-0B6BD3295E84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78137610-15F5-4C04-AE24-649546C7BDA3}" type="parTrans" cxnId="{2E037863-7EA1-428E-ACC9-121CEC51752D}">
      <dgm:prSet/>
      <dgm:spPr/>
      <dgm:t>
        <a:bodyPr/>
        <a:lstStyle/>
        <a:p>
          <a:endParaRPr lang="en-US"/>
        </a:p>
      </dgm:t>
    </dgm:pt>
    <dgm:pt modelId="{F857B1D9-3A2B-4A0E-872D-82FD14DE0BB6}" type="sibTrans" cxnId="{2E037863-7EA1-428E-ACC9-121CEC51752D}">
      <dgm:prSet/>
      <dgm:spPr/>
      <dgm:t>
        <a:bodyPr/>
        <a:lstStyle/>
        <a:p>
          <a:endParaRPr lang="en-US"/>
        </a:p>
      </dgm:t>
    </dgm:pt>
    <dgm:pt modelId="{34237C51-434D-466C-997A-BFC432A96C52}">
      <dgm:prSet phldrT="[Text]"/>
      <dgm:spPr/>
      <dgm:t>
        <a:bodyPr/>
        <a:lstStyle/>
        <a:p>
          <a:pPr>
            <a:buClr>
              <a:srgbClr val="000000"/>
            </a:buClr>
            <a:buFont typeface="Symbol"/>
            <a:buChar char=""/>
          </a:pPr>
          <a:r>
            <a:rPr lang="en-IN" b="0" strike="noStrike" spc="-1" dirty="0">
              <a:solidFill>
                <a:srgbClr val="000000"/>
              </a:solidFill>
              <a:latin typeface="Times New Roman"/>
              <a:ea typeface="DejaVu Sans"/>
            </a:rPr>
            <a:t>The notice will be displayed on scrolling notice board.</a:t>
          </a:r>
          <a:r>
            <a:rPr lang="en-IN" b="0" strike="noStrike" spc="-1" dirty="0">
              <a:solidFill>
                <a:srgbClr val="000000"/>
              </a:solidFill>
              <a:latin typeface="Calibri"/>
              <a:ea typeface="DejaVu Sans"/>
            </a:rPr>
            <a:t> </a:t>
          </a:r>
          <a:endParaRPr lang="en-US" dirty="0"/>
        </a:p>
      </dgm:t>
    </dgm:pt>
    <dgm:pt modelId="{B907ED65-F980-4334-9058-6433042FBD76}" type="sibTrans" cxnId="{4590918D-AF10-4959-89DE-205B8C77E84D}">
      <dgm:prSet/>
      <dgm:spPr/>
      <dgm:t>
        <a:bodyPr/>
        <a:lstStyle/>
        <a:p>
          <a:endParaRPr lang="en-US"/>
        </a:p>
      </dgm:t>
    </dgm:pt>
    <dgm:pt modelId="{999C3096-DAE2-43F0-9352-38636DA3A6CD}" type="parTrans" cxnId="{4590918D-AF10-4959-89DE-205B8C77E84D}">
      <dgm:prSet/>
      <dgm:spPr/>
      <dgm:t>
        <a:bodyPr/>
        <a:lstStyle/>
        <a:p>
          <a:endParaRPr lang="en-US"/>
        </a:p>
      </dgm:t>
    </dgm:pt>
    <dgm:pt modelId="{63AC34E2-989B-4C65-895E-B95F1883976B}" type="pres">
      <dgm:prSet presAssocID="{A2F96CCD-62C9-4621-98DB-1012A92A4455}" presName="linearFlow" presStyleCnt="0">
        <dgm:presLayoutVars>
          <dgm:dir/>
          <dgm:animLvl val="lvl"/>
          <dgm:resizeHandles val="exact"/>
        </dgm:presLayoutVars>
      </dgm:prSet>
      <dgm:spPr/>
    </dgm:pt>
    <dgm:pt modelId="{88830946-C413-4E4F-B277-1D9F94D5DD7B}" type="pres">
      <dgm:prSet presAssocID="{E95BAEFC-8223-41A7-8B6C-FFADC9501C25}" presName="composite" presStyleCnt="0"/>
      <dgm:spPr/>
    </dgm:pt>
    <dgm:pt modelId="{F2CC1B4E-8430-438C-B267-65C069A2D8D9}" type="pres">
      <dgm:prSet presAssocID="{E95BAEFC-8223-41A7-8B6C-FFADC9501C2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A792028-2003-4674-A743-7AC31A7F69E5}" type="pres">
      <dgm:prSet presAssocID="{E95BAEFC-8223-41A7-8B6C-FFADC9501C25}" presName="descendantText" presStyleLbl="alignAcc1" presStyleIdx="0" presStyleCnt="3">
        <dgm:presLayoutVars>
          <dgm:bulletEnabled val="1"/>
        </dgm:presLayoutVars>
      </dgm:prSet>
      <dgm:spPr/>
    </dgm:pt>
    <dgm:pt modelId="{6E38EAFA-9610-40B4-BB40-28C5384D7293}" type="pres">
      <dgm:prSet presAssocID="{E8E28710-33D0-4C66-BAB5-DC8EDC27D8FD}" presName="sp" presStyleCnt="0"/>
      <dgm:spPr/>
    </dgm:pt>
    <dgm:pt modelId="{EAA3C0B9-4765-4780-A627-63BC809F86C0}" type="pres">
      <dgm:prSet presAssocID="{BE86E4E6-4D6D-48FC-8629-C4F4A42DBF2B}" presName="composite" presStyleCnt="0"/>
      <dgm:spPr/>
    </dgm:pt>
    <dgm:pt modelId="{B6ED8A3F-E4BA-4E53-AED6-4EC4BEC83879}" type="pres">
      <dgm:prSet presAssocID="{BE86E4E6-4D6D-48FC-8629-C4F4A42DBF2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1FB716C-F891-48D7-B534-E45F93E3499F}" type="pres">
      <dgm:prSet presAssocID="{BE86E4E6-4D6D-48FC-8629-C4F4A42DBF2B}" presName="descendantText" presStyleLbl="alignAcc1" presStyleIdx="1" presStyleCnt="3">
        <dgm:presLayoutVars>
          <dgm:bulletEnabled val="1"/>
        </dgm:presLayoutVars>
      </dgm:prSet>
      <dgm:spPr/>
    </dgm:pt>
    <dgm:pt modelId="{4AAE3B95-4944-4985-8E12-727E42866926}" type="pres">
      <dgm:prSet presAssocID="{41DF02F0-08EA-4079-A012-CD82E51FB78B}" presName="sp" presStyleCnt="0"/>
      <dgm:spPr/>
    </dgm:pt>
    <dgm:pt modelId="{AC66C738-1257-4DA0-9855-1B1D00889389}" type="pres">
      <dgm:prSet presAssocID="{DE958AC8-3B5E-45B5-98A2-0B6BD3295E84}" presName="composite" presStyleCnt="0"/>
      <dgm:spPr/>
    </dgm:pt>
    <dgm:pt modelId="{609DA998-F27F-497F-BE5C-45BA4C363008}" type="pres">
      <dgm:prSet presAssocID="{DE958AC8-3B5E-45B5-98A2-0B6BD3295E8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F297327-133A-414A-A7D1-B3B59E4E3016}" type="pres">
      <dgm:prSet presAssocID="{DE958AC8-3B5E-45B5-98A2-0B6BD3295E8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4DA9402-E34F-4839-A827-0970EB1A6709}" srcId="{A2F96CCD-62C9-4621-98DB-1012A92A4455}" destId="{BE86E4E6-4D6D-48FC-8629-C4F4A42DBF2B}" srcOrd="1" destOrd="0" parTransId="{01B2F748-3A3E-4094-8D95-33FC9348D27E}" sibTransId="{41DF02F0-08EA-4079-A012-CD82E51FB78B}"/>
    <dgm:cxn modelId="{5B407814-F3B6-467E-8C30-44445890F6EF}" type="presOf" srcId="{E95BAEFC-8223-41A7-8B6C-FFADC9501C25}" destId="{F2CC1B4E-8430-438C-B267-65C069A2D8D9}" srcOrd="0" destOrd="0" presId="urn:microsoft.com/office/officeart/2005/8/layout/chevron2"/>
    <dgm:cxn modelId="{1FE3EE31-6824-4482-A5F7-D4758320940A}" type="presOf" srcId="{DE958AC8-3B5E-45B5-98A2-0B6BD3295E84}" destId="{609DA998-F27F-497F-BE5C-45BA4C363008}" srcOrd="0" destOrd="0" presId="urn:microsoft.com/office/officeart/2005/8/layout/chevron2"/>
    <dgm:cxn modelId="{DCFC2843-BAB5-4453-A4BE-42E8778CAFDE}" type="presOf" srcId="{BE86E4E6-4D6D-48FC-8629-C4F4A42DBF2B}" destId="{B6ED8A3F-E4BA-4E53-AED6-4EC4BEC83879}" srcOrd="0" destOrd="0" presId="urn:microsoft.com/office/officeart/2005/8/layout/chevron2"/>
    <dgm:cxn modelId="{2E037863-7EA1-428E-ACC9-121CEC51752D}" srcId="{A2F96CCD-62C9-4621-98DB-1012A92A4455}" destId="{DE958AC8-3B5E-45B5-98A2-0B6BD3295E84}" srcOrd="2" destOrd="0" parTransId="{78137610-15F5-4C04-AE24-649546C7BDA3}" sibTransId="{F857B1D9-3A2B-4A0E-872D-82FD14DE0BB6}"/>
    <dgm:cxn modelId="{87BEF94D-1B53-4E6A-8A36-80827755C3A6}" type="presOf" srcId="{A2F96CCD-62C9-4621-98DB-1012A92A4455}" destId="{63AC34E2-989B-4C65-895E-B95F1883976B}" srcOrd="0" destOrd="0" presId="urn:microsoft.com/office/officeart/2005/8/layout/chevron2"/>
    <dgm:cxn modelId="{3F96136F-0B99-4DBF-BFD9-DA1969956267}" srcId="{E95BAEFC-8223-41A7-8B6C-FFADC9501C25}" destId="{FEF0E597-FBA1-4AB1-AECE-116F14B9B4AF}" srcOrd="0" destOrd="0" parTransId="{DB67B5FE-CC1F-4A51-8AB4-52F0E323411A}" sibTransId="{40640DF6-7CDD-4E71-9344-96B65F4E036C}"/>
    <dgm:cxn modelId="{29116C75-0F8C-42E1-8127-D6CC8723C2F0}" srcId="{A2F96CCD-62C9-4621-98DB-1012A92A4455}" destId="{E95BAEFC-8223-41A7-8B6C-FFADC9501C25}" srcOrd="0" destOrd="0" parTransId="{7745F8A6-7D9C-48FC-B58B-05932B31E27C}" sibTransId="{E8E28710-33D0-4C66-BAB5-DC8EDC27D8FD}"/>
    <dgm:cxn modelId="{F36F7C83-D518-4B46-8A88-860E0C8ABA7F}" srcId="{BE86E4E6-4D6D-48FC-8629-C4F4A42DBF2B}" destId="{4AE70215-AA78-41AD-8B3B-B9E6CE9B8055}" srcOrd="0" destOrd="0" parTransId="{D8EC1D3D-2E16-44CA-8472-017D4B6AA7EB}" sibTransId="{4F00FAD1-6E9C-44F1-85FD-F4F6C1049C84}"/>
    <dgm:cxn modelId="{FD289F8C-F415-49E7-BE14-01773E899F7E}" type="presOf" srcId="{FEF0E597-FBA1-4AB1-AECE-116F14B9B4AF}" destId="{BA792028-2003-4674-A743-7AC31A7F69E5}" srcOrd="0" destOrd="0" presId="urn:microsoft.com/office/officeart/2005/8/layout/chevron2"/>
    <dgm:cxn modelId="{4590918D-AF10-4959-89DE-205B8C77E84D}" srcId="{DE958AC8-3B5E-45B5-98A2-0B6BD3295E84}" destId="{34237C51-434D-466C-997A-BFC432A96C52}" srcOrd="0" destOrd="0" parTransId="{999C3096-DAE2-43F0-9352-38636DA3A6CD}" sibTransId="{B907ED65-F980-4334-9058-6433042FBD76}"/>
    <dgm:cxn modelId="{99BD1ED1-C12B-465D-BC4E-D6FD33CB0390}" type="presOf" srcId="{4AE70215-AA78-41AD-8B3B-B9E6CE9B8055}" destId="{E1FB716C-F891-48D7-B534-E45F93E3499F}" srcOrd="0" destOrd="0" presId="urn:microsoft.com/office/officeart/2005/8/layout/chevron2"/>
    <dgm:cxn modelId="{5713F6D7-9295-45A3-8D65-48C0D0B73C09}" type="presOf" srcId="{34237C51-434D-466C-997A-BFC432A96C52}" destId="{CF297327-133A-414A-A7D1-B3B59E4E3016}" srcOrd="0" destOrd="0" presId="urn:microsoft.com/office/officeart/2005/8/layout/chevron2"/>
    <dgm:cxn modelId="{2467FF97-D57E-4DDA-8EA9-5F1CF25055A6}" type="presParOf" srcId="{63AC34E2-989B-4C65-895E-B95F1883976B}" destId="{88830946-C413-4E4F-B277-1D9F94D5DD7B}" srcOrd="0" destOrd="0" presId="urn:microsoft.com/office/officeart/2005/8/layout/chevron2"/>
    <dgm:cxn modelId="{09FFC8E7-5A4E-40CC-AB94-7700E00A78FA}" type="presParOf" srcId="{88830946-C413-4E4F-B277-1D9F94D5DD7B}" destId="{F2CC1B4E-8430-438C-B267-65C069A2D8D9}" srcOrd="0" destOrd="0" presId="urn:microsoft.com/office/officeart/2005/8/layout/chevron2"/>
    <dgm:cxn modelId="{78B34194-3CDF-4A96-A499-7D3823773D43}" type="presParOf" srcId="{88830946-C413-4E4F-B277-1D9F94D5DD7B}" destId="{BA792028-2003-4674-A743-7AC31A7F69E5}" srcOrd="1" destOrd="0" presId="urn:microsoft.com/office/officeart/2005/8/layout/chevron2"/>
    <dgm:cxn modelId="{C73DCC19-A8F4-4794-BE8A-50AA962C722E}" type="presParOf" srcId="{63AC34E2-989B-4C65-895E-B95F1883976B}" destId="{6E38EAFA-9610-40B4-BB40-28C5384D7293}" srcOrd="1" destOrd="0" presId="urn:microsoft.com/office/officeart/2005/8/layout/chevron2"/>
    <dgm:cxn modelId="{20F5C07A-D6B4-43AD-89AF-8D2BF9BBEFFD}" type="presParOf" srcId="{63AC34E2-989B-4C65-895E-B95F1883976B}" destId="{EAA3C0B9-4765-4780-A627-63BC809F86C0}" srcOrd="2" destOrd="0" presId="urn:microsoft.com/office/officeart/2005/8/layout/chevron2"/>
    <dgm:cxn modelId="{5CE59465-38FE-40B2-91A1-A2B6AD601FAC}" type="presParOf" srcId="{EAA3C0B9-4765-4780-A627-63BC809F86C0}" destId="{B6ED8A3F-E4BA-4E53-AED6-4EC4BEC83879}" srcOrd="0" destOrd="0" presId="urn:microsoft.com/office/officeart/2005/8/layout/chevron2"/>
    <dgm:cxn modelId="{7A68A26F-6394-453F-84B7-28312131985A}" type="presParOf" srcId="{EAA3C0B9-4765-4780-A627-63BC809F86C0}" destId="{E1FB716C-F891-48D7-B534-E45F93E3499F}" srcOrd="1" destOrd="0" presId="urn:microsoft.com/office/officeart/2005/8/layout/chevron2"/>
    <dgm:cxn modelId="{EFA3B2E7-A576-4D50-B8A0-3B3E6A79AF04}" type="presParOf" srcId="{63AC34E2-989B-4C65-895E-B95F1883976B}" destId="{4AAE3B95-4944-4985-8E12-727E42866926}" srcOrd="3" destOrd="0" presId="urn:microsoft.com/office/officeart/2005/8/layout/chevron2"/>
    <dgm:cxn modelId="{8B0517AA-3D5C-4D2A-AF72-DEC521C38020}" type="presParOf" srcId="{63AC34E2-989B-4C65-895E-B95F1883976B}" destId="{AC66C738-1257-4DA0-9855-1B1D00889389}" srcOrd="4" destOrd="0" presId="urn:microsoft.com/office/officeart/2005/8/layout/chevron2"/>
    <dgm:cxn modelId="{153D59AF-223F-4A70-979A-B4234296CFC4}" type="presParOf" srcId="{AC66C738-1257-4DA0-9855-1B1D00889389}" destId="{609DA998-F27F-497F-BE5C-45BA4C363008}" srcOrd="0" destOrd="0" presId="urn:microsoft.com/office/officeart/2005/8/layout/chevron2"/>
    <dgm:cxn modelId="{E2CF8DB3-448D-4A5E-BB38-CFD53591E8B3}" type="presParOf" srcId="{AC66C738-1257-4DA0-9855-1B1D00889389}" destId="{CF297327-133A-414A-A7D1-B3B59E4E30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DEF1-F3D6-4007-92CE-A270C155B25B}">
      <dsp:nvSpPr>
        <dsp:cNvPr id="0" name=""/>
        <dsp:cNvSpPr/>
      </dsp:nvSpPr>
      <dsp:spPr>
        <a:xfrm rot="5400000">
          <a:off x="-107259" y="108188"/>
          <a:ext cx="715066" cy="5005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</a:t>
          </a:r>
        </a:p>
      </dsp:txBody>
      <dsp:txXfrm rot="-5400000">
        <a:off x="1" y="251201"/>
        <a:ext cx="500546" cy="214520"/>
      </dsp:txXfrm>
    </dsp:sp>
    <dsp:sp modelId="{00B9EFB2-9AAF-4F04-A8C8-0DEA208C5DA9}">
      <dsp:nvSpPr>
        <dsp:cNvPr id="0" name=""/>
        <dsp:cNvSpPr/>
      </dsp:nvSpPr>
      <dsp:spPr>
        <a:xfrm rot="5400000">
          <a:off x="4081876" y="-3580401"/>
          <a:ext cx="464793" cy="76274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Initialize the system. </a:t>
          </a:r>
          <a:endParaRPr lang="en-US" sz="2100" kern="1200" dirty="0"/>
        </a:p>
      </dsp:txBody>
      <dsp:txXfrm rot="-5400000">
        <a:off x="500547" y="23617"/>
        <a:ext cx="7604764" cy="419415"/>
      </dsp:txXfrm>
    </dsp:sp>
    <dsp:sp modelId="{4BD41D2C-8D57-452B-9D32-2E90E4D3393D}">
      <dsp:nvSpPr>
        <dsp:cNvPr id="0" name=""/>
        <dsp:cNvSpPr/>
      </dsp:nvSpPr>
      <dsp:spPr>
        <a:xfrm rot="5400000">
          <a:off x="-107259" y="673091"/>
          <a:ext cx="715066" cy="5005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</a:t>
          </a:r>
        </a:p>
      </dsp:txBody>
      <dsp:txXfrm rot="-5400000">
        <a:off x="1" y="816104"/>
        <a:ext cx="500546" cy="214520"/>
      </dsp:txXfrm>
    </dsp:sp>
    <dsp:sp modelId="{59E2B52D-F364-4998-B97B-F1DD504DE990}">
      <dsp:nvSpPr>
        <dsp:cNvPr id="0" name=""/>
        <dsp:cNvSpPr/>
      </dsp:nvSpPr>
      <dsp:spPr>
        <a:xfrm rot="5400000">
          <a:off x="4081876" y="-3015498"/>
          <a:ext cx="464793" cy="76274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mobile phone to the controller card using Wi-Fi hotspot. </a:t>
          </a:r>
          <a:endParaRPr lang="en-US" sz="2100" kern="1200" dirty="0"/>
        </a:p>
      </dsp:txBody>
      <dsp:txXfrm rot="-5400000">
        <a:off x="500547" y="588520"/>
        <a:ext cx="7604764" cy="419415"/>
      </dsp:txXfrm>
    </dsp:sp>
    <dsp:sp modelId="{52E48827-0A6A-4E92-9F9B-2554C577577D}">
      <dsp:nvSpPr>
        <dsp:cNvPr id="0" name=""/>
        <dsp:cNvSpPr/>
      </dsp:nvSpPr>
      <dsp:spPr>
        <a:xfrm rot="5400000">
          <a:off x="-107259" y="1237993"/>
          <a:ext cx="715066" cy="5005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</a:t>
          </a:r>
        </a:p>
      </dsp:txBody>
      <dsp:txXfrm rot="-5400000">
        <a:off x="1" y="1381006"/>
        <a:ext cx="500546" cy="214520"/>
      </dsp:txXfrm>
    </dsp:sp>
    <dsp:sp modelId="{F1BE160F-DED5-4CE6-9F6D-C843EA3DC1CC}">
      <dsp:nvSpPr>
        <dsp:cNvPr id="0" name=""/>
        <dsp:cNvSpPr/>
      </dsp:nvSpPr>
      <dsp:spPr>
        <a:xfrm rot="5400000">
          <a:off x="4081876" y="-2450596"/>
          <a:ext cx="464793" cy="76274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Enter valid password. </a:t>
          </a:r>
          <a:endParaRPr lang="en-US" sz="2100" kern="1200" dirty="0"/>
        </a:p>
      </dsp:txBody>
      <dsp:txXfrm rot="-5400000">
        <a:off x="500547" y="1153422"/>
        <a:ext cx="7604764" cy="41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C1B4E-8430-438C-B267-65C069A2D8D9}">
      <dsp:nvSpPr>
        <dsp:cNvPr id="0" name=""/>
        <dsp:cNvSpPr/>
      </dsp:nvSpPr>
      <dsp:spPr>
        <a:xfrm rot="5400000">
          <a:off x="-103354" y="104249"/>
          <a:ext cx="689031" cy="48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</a:t>
          </a:r>
        </a:p>
      </dsp:txBody>
      <dsp:txXfrm rot="-5400000">
        <a:off x="1" y="242055"/>
        <a:ext cx="482322" cy="206709"/>
      </dsp:txXfrm>
    </dsp:sp>
    <dsp:sp modelId="{BA792028-2003-4674-A743-7AC31A7F69E5}">
      <dsp:nvSpPr>
        <dsp:cNvPr id="0" name=""/>
        <dsp:cNvSpPr/>
      </dsp:nvSpPr>
      <dsp:spPr>
        <a:xfrm rot="5400000">
          <a:off x="4081225" y="-3598008"/>
          <a:ext cx="447870" cy="7645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Font typeface="Symbol"/>
            <a:buChar char=""/>
          </a:pPr>
          <a:r>
            <a:rPr lang="en-IN" sz="2100" b="0" strike="noStrike" kern="1200" spc="-1" dirty="0">
              <a:solidFill>
                <a:srgbClr val="000000"/>
              </a:solidFill>
              <a:latin typeface="Times New Roman"/>
              <a:ea typeface="DejaVu Sans"/>
            </a:rPr>
            <a:t>Using ‘LED art’ application control speed and design of the text.</a:t>
          </a:r>
          <a:endParaRPr lang="en-US" sz="2100" kern="1200" dirty="0"/>
        </a:p>
      </dsp:txBody>
      <dsp:txXfrm rot="-5400000">
        <a:off x="482322" y="22758"/>
        <a:ext cx="7623814" cy="404144"/>
      </dsp:txXfrm>
    </dsp:sp>
    <dsp:sp modelId="{B6ED8A3F-E4BA-4E53-AED6-4EC4BEC83879}">
      <dsp:nvSpPr>
        <dsp:cNvPr id="0" name=""/>
        <dsp:cNvSpPr/>
      </dsp:nvSpPr>
      <dsp:spPr>
        <a:xfrm rot="5400000">
          <a:off x="-103354" y="648584"/>
          <a:ext cx="689031" cy="48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</a:t>
          </a:r>
        </a:p>
      </dsp:txBody>
      <dsp:txXfrm rot="-5400000">
        <a:off x="1" y="786390"/>
        <a:ext cx="482322" cy="206709"/>
      </dsp:txXfrm>
    </dsp:sp>
    <dsp:sp modelId="{E1FB716C-F891-48D7-B534-E45F93E3499F}">
      <dsp:nvSpPr>
        <dsp:cNvPr id="0" name=""/>
        <dsp:cNvSpPr/>
      </dsp:nvSpPr>
      <dsp:spPr>
        <a:xfrm rot="5400000">
          <a:off x="4081225" y="-3053673"/>
          <a:ext cx="447870" cy="7645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Font typeface="Symbol"/>
            <a:buChar char=""/>
          </a:pPr>
          <a:r>
            <a:rPr lang="en-IN" sz="2100" b="0" strike="noStrike" kern="1200" spc="-1" dirty="0">
              <a:solidFill>
                <a:srgbClr val="000000"/>
              </a:solidFill>
              <a:latin typeface="Times New Roman"/>
              <a:ea typeface="DejaVu Sans"/>
            </a:rPr>
            <a:t>Type the desired notice and press submit button. </a:t>
          </a:r>
          <a:endParaRPr lang="en-US" sz="2100" kern="1200" dirty="0"/>
        </a:p>
      </dsp:txBody>
      <dsp:txXfrm rot="-5400000">
        <a:off x="482322" y="567093"/>
        <a:ext cx="7623814" cy="404144"/>
      </dsp:txXfrm>
    </dsp:sp>
    <dsp:sp modelId="{609DA998-F27F-497F-BE5C-45BA4C363008}">
      <dsp:nvSpPr>
        <dsp:cNvPr id="0" name=""/>
        <dsp:cNvSpPr/>
      </dsp:nvSpPr>
      <dsp:spPr>
        <a:xfrm rot="5400000">
          <a:off x="-103354" y="1192919"/>
          <a:ext cx="689031" cy="48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6</a:t>
          </a:r>
        </a:p>
      </dsp:txBody>
      <dsp:txXfrm rot="-5400000">
        <a:off x="1" y="1330725"/>
        <a:ext cx="482322" cy="206709"/>
      </dsp:txXfrm>
    </dsp:sp>
    <dsp:sp modelId="{CF297327-133A-414A-A7D1-B3B59E4E3016}">
      <dsp:nvSpPr>
        <dsp:cNvPr id="0" name=""/>
        <dsp:cNvSpPr/>
      </dsp:nvSpPr>
      <dsp:spPr>
        <a:xfrm rot="5400000">
          <a:off x="4081225" y="-2509338"/>
          <a:ext cx="447870" cy="7645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Font typeface="Symbol"/>
            <a:buChar char=""/>
          </a:pPr>
          <a:r>
            <a:rPr lang="en-IN" sz="2100" b="0" strike="noStrike" kern="1200" spc="-1" dirty="0">
              <a:solidFill>
                <a:srgbClr val="000000"/>
              </a:solidFill>
              <a:latin typeface="Times New Roman"/>
              <a:ea typeface="DejaVu Sans"/>
            </a:rPr>
            <a:t>The notice will be displayed on scrolling notice board.</a:t>
          </a:r>
          <a:r>
            <a:rPr lang="en-IN" sz="2100" b="0" strike="noStrike" kern="1200" spc="-1" dirty="0">
              <a:solidFill>
                <a:srgbClr val="000000"/>
              </a:solidFill>
              <a:latin typeface="Calibri"/>
              <a:ea typeface="DejaVu Sans"/>
            </a:rPr>
            <a:t> </a:t>
          </a:r>
          <a:endParaRPr lang="en-US" sz="2100" kern="1200" dirty="0"/>
        </a:p>
      </dsp:txBody>
      <dsp:txXfrm rot="-5400000">
        <a:off x="482322" y="1111428"/>
        <a:ext cx="7623814" cy="404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871" y="143435"/>
            <a:ext cx="11707905" cy="2653553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839"/>
              </a:spcBef>
              <a:tabLst>
                <a:tab pos="0" algn="l"/>
              </a:tabLst>
            </a:pPr>
            <a:r>
              <a:rPr lang="en-IN" sz="2800" b="1" strike="noStrike" spc="-1" dirty="0">
                <a:solidFill>
                  <a:srgbClr val="00B0F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                </a:t>
            </a:r>
            <a:r>
              <a:rPr lang="en-IN" sz="2200" b="1" strike="noStrike" spc="-1" dirty="0">
                <a:solidFill>
                  <a:srgbClr val="00B0F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VISVESVARAYA TECHNOLOGICAL UNIVERSITY</a:t>
            </a:r>
            <a:br>
              <a:rPr lang="en-IN" sz="2200" b="0" strike="noStrike" spc="-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0" strike="noStrike" spc="-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IN" sz="2200" b="1" strike="noStrike" spc="-1" dirty="0">
                <a:solidFill>
                  <a:srgbClr val="00B0F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BELAGAVI, KARNATAKA – 590018</a:t>
            </a:r>
            <a:br>
              <a:rPr lang="en-IN" sz="2800" b="0" strike="noStrike" spc="-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strike="noStrike" spc="-1" dirty="0">
                <a:solidFill>
                  <a:srgbClr val="FFFF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Mini-Project</a:t>
            </a:r>
            <a:br>
              <a:rPr lang="en-IN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400" b="1" strike="noStrike" spc="-1" dirty="0">
                <a:solidFill>
                  <a:srgbClr val="FF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“Wi-Fi BASED WIRELESS ELECTRONIC NOTICE BOARD”</a:t>
            </a:r>
            <a:br>
              <a:rPr lang="en-IN" sz="2400" b="0" strike="noStrike" spc="-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strike="noStrike" spc="-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Cambria"/>
              </a:rPr>
              <a:t>By:</a:t>
            </a:r>
            <a:br>
              <a:rPr lang="en-IN" sz="900" b="0" strike="noStrike" spc="-1" dirty="0">
                <a:solidFill>
                  <a:srgbClr val="000000"/>
                </a:solidFill>
                <a:latin typeface="Arial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2232212"/>
            <a:ext cx="11555505" cy="4482353"/>
          </a:xfrm>
        </p:spPr>
        <p:txBody>
          <a:bodyPr>
            <a:normAutofit fontScale="62500" lnSpcReduction="20000"/>
          </a:bodyPr>
          <a:lstStyle/>
          <a:p>
            <a:pPr indent="0" algn="ctr">
              <a:lnSpc>
                <a:spcPct val="120000"/>
              </a:lnSpc>
              <a:spcBef>
                <a:spcPts val="680"/>
              </a:spcBef>
              <a:buNone/>
              <a:tabLst>
                <a:tab pos="0" algn="l"/>
              </a:tabLst>
            </a:pPr>
            <a:r>
              <a:rPr lang="en-IN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By:</a:t>
            </a:r>
          </a:p>
          <a:p>
            <a:pPr indent="0" algn="ctr">
              <a:lnSpc>
                <a:spcPct val="120000"/>
              </a:lnSpc>
              <a:spcBef>
                <a:spcPts val="680"/>
              </a:spcBef>
              <a:buNone/>
              <a:tabLst>
                <a:tab pos="0" algn="l"/>
              </a:tabLst>
            </a:pPr>
            <a:r>
              <a:rPr lang="en-IN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AISHWARYA N                    4HG20EC001</a:t>
            </a:r>
            <a:endParaRPr lang="en-IN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680"/>
              </a:spcBef>
              <a:buNone/>
              <a:tabLst>
                <a:tab pos="0" algn="l"/>
              </a:tabLst>
            </a:pPr>
            <a:r>
              <a:rPr lang="en-IN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MOUNESH GOWDA  R      4HG20EC020</a:t>
            </a:r>
            <a:endParaRPr lang="en-IN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680"/>
              </a:spcBef>
              <a:buNone/>
              <a:tabLst>
                <a:tab pos="0" algn="l"/>
              </a:tabLst>
            </a:pPr>
            <a:r>
              <a:rPr lang="en-IN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ULLAS V K                           4HG20EC030</a:t>
            </a:r>
            <a:endParaRPr lang="en-IN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680"/>
              </a:spcBef>
              <a:buNone/>
              <a:tabLst>
                <a:tab pos="0" algn="l"/>
              </a:tabLst>
            </a:pPr>
            <a:r>
              <a:rPr lang="en-IN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YAMUNA N R                       4HG21EC426</a:t>
            </a:r>
            <a:endParaRPr lang="en-IN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839"/>
              </a:spcBef>
              <a:buNone/>
              <a:tabLst>
                <a:tab pos="0" algn="l"/>
              </a:tabLst>
            </a:pPr>
            <a:r>
              <a:rPr lang="en-IN" sz="2000" b="1" strike="noStrike" spc="-1" dirty="0">
                <a:solidFill>
                  <a:srgbClr val="66FF66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Under the guidance of:</a:t>
            </a:r>
            <a:endParaRPr lang="en-IN" sz="2000" b="0" strike="noStrike" spc="-1" dirty="0">
              <a:solidFill>
                <a:srgbClr val="66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839"/>
              </a:spcBef>
              <a:buNone/>
              <a:tabLst>
                <a:tab pos="0" algn="l"/>
              </a:tabLst>
            </a:pPr>
            <a:r>
              <a:rPr lang="en-US" sz="2600" b="1" strike="noStrike" spc="-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Dr. Baby H T</a:t>
            </a:r>
          </a:p>
          <a:p>
            <a:pPr indent="0" algn="ctr">
              <a:lnSpc>
                <a:spcPct val="120000"/>
              </a:lnSpc>
              <a:spcBef>
                <a:spcPts val="839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66"/>
                </a:solidFill>
                <a:latin typeface="Times New Roman"/>
                <a:ea typeface="Times New Roman"/>
              </a:rPr>
              <a:t>Associate Professor</a:t>
            </a:r>
            <a:endParaRPr lang="en-IN" sz="2000" b="0" strike="noStrike" spc="-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839"/>
              </a:spcBef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FF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Department of Electronics and Communication Engineering</a:t>
            </a:r>
            <a:endParaRPr lang="en-IN" sz="2800" b="0" strike="noStrike" spc="-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760"/>
              </a:spcBef>
              <a:buNone/>
              <a:tabLst>
                <a:tab pos="0" algn="l"/>
              </a:tabLst>
            </a:pPr>
            <a:r>
              <a:rPr lang="en-IN" sz="2400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Government Engineering College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spcBef>
                <a:spcPts val="760"/>
              </a:spcBef>
              <a:buNone/>
              <a:tabLst>
                <a:tab pos="0" algn="l"/>
              </a:tabLst>
            </a:pPr>
            <a:r>
              <a:rPr lang="fr-FR" sz="2400" b="1" strike="noStrike" spc="-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Mosalehosahalli - 573212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62C276A-54F8-40D3-9EFE-B85112DB75F3}"/>
              </a:ext>
            </a:extLst>
          </p:cNvPr>
          <p:cNvPicPr/>
          <p:nvPr/>
        </p:nvPicPr>
        <p:blipFill rotWithShape="1">
          <a:blip r:embed="rId4"/>
          <a:srcRect/>
          <a:stretch/>
        </p:blipFill>
        <p:spPr>
          <a:xfrm>
            <a:off x="1452282" y="313765"/>
            <a:ext cx="1801906" cy="1416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2E5F-E588-41F8-AA27-007689C09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5" y="358588"/>
            <a:ext cx="10443882" cy="591671"/>
          </a:xfrm>
        </p:spPr>
        <p:txBody>
          <a:bodyPr>
            <a:normAutofit/>
          </a:bodyPr>
          <a:lstStyle/>
          <a:p>
            <a:pPr algn="l"/>
            <a:r>
              <a:rPr lang="en-IN" sz="2400" b="1" strike="noStrike" spc="-1" dirty="0">
                <a:solidFill>
                  <a:schemeClr val="tx1"/>
                </a:solidFill>
                <a:latin typeface="Times New Roman"/>
              </a:rPr>
              <a:t>3</a:t>
            </a:r>
            <a:r>
              <a:rPr lang="en-IN" sz="2400" b="0" strike="noStrike" spc="-1" dirty="0">
                <a:solidFill>
                  <a:schemeClr val="tx1"/>
                </a:solidFill>
                <a:latin typeface="Times New Roman"/>
              </a:rPr>
              <a:t>.</a:t>
            </a:r>
            <a:r>
              <a:rPr lang="en-IN" sz="2400" b="1" strike="noStrike" spc="-1" dirty="0">
                <a:solidFill>
                  <a:schemeClr val="tx1"/>
                </a:solidFill>
                <a:latin typeface="Times New Roman"/>
              </a:rPr>
              <a:t>TEMPERATURE SENSOR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668E-A8A6-40D8-8B3F-E54F7D7C4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59" y="1129554"/>
            <a:ext cx="7283823" cy="5369858"/>
          </a:xfrm>
        </p:spPr>
        <p:txBody>
          <a:bodyPr>
            <a:normAutofit fontScale="32500" lnSpcReduction="20000"/>
          </a:bodyPr>
          <a:lstStyle/>
          <a:p>
            <a:pPr marL="457200" indent="-457200" algn="just">
              <a:lnSpc>
                <a:spcPct val="170000"/>
              </a:lnSpc>
              <a:spcBef>
                <a:spcPts val="159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49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The LM35 is a precision analogy temperature sensor that provides an output voltage linearly proportional to the Celsius temperature.</a:t>
            </a:r>
            <a:endParaRPr lang="en-IN" sz="49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59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4900" b="1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Temperature </a:t>
            </a:r>
            <a:r>
              <a:rPr lang="en-IN" sz="49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Range of LM35 sensor is typically calibrated to provide accurate temperature readings within the range of -55°C to +150°C. </a:t>
            </a:r>
            <a:endParaRPr lang="en-IN" sz="49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59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4900" b="1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Accuracy </a:t>
            </a:r>
            <a:r>
              <a:rPr lang="en-IN" sz="49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Range of LM35 sensor Is known for its high accuracy. </a:t>
            </a:r>
            <a:endParaRPr lang="en-IN" sz="49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59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49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It has a typical accuracy of ±0.5°C at room temperature, making it suitable for precise temperature measurements in various applications</a:t>
            </a:r>
            <a:endParaRPr lang="en-IN" sz="49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59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49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The LM35 sensor is available in various package types, including TO-92, SOIC, and SOT-23. The TO-92 package is the most common, with three pins for power supply, ground, and output.</a:t>
            </a:r>
          </a:p>
          <a:p>
            <a:pPr marL="457200" indent="-457200" algn="just">
              <a:lnSpc>
                <a:spcPct val="170000"/>
              </a:lnSpc>
              <a:spcBef>
                <a:spcPts val="159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endParaRPr lang="en-IN" sz="2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868F3-32EF-42BD-8791-6F415D9C14D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674578" y="1791742"/>
            <a:ext cx="2876445" cy="28789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780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0B87-B6F3-4E25-AB70-54629A5B4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858" y="304801"/>
            <a:ext cx="10676965" cy="753034"/>
          </a:xfrm>
        </p:spPr>
        <p:txBody>
          <a:bodyPr>
            <a:normAutofit/>
          </a:bodyPr>
          <a:lstStyle/>
          <a:p>
            <a:pPr algn="l"/>
            <a:r>
              <a:rPr lang="en-IN" sz="2400" b="1" strike="noStrike" spc="-1" dirty="0">
                <a:solidFill>
                  <a:schemeClr val="tx1"/>
                </a:solidFill>
                <a:latin typeface="Times New Roman"/>
              </a:rPr>
              <a:t>4</a:t>
            </a:r>
            <a:r>
              <a:rPr lang="en-IN" sz="2400" b="0" strike="noStrike" spc="-1" dirty="0">
                <a:solidFill>
                  <a:schemeClr val="tx1"/>
                </a:solidFill>
                <a:latin typeface="Times New Roman"/>
              </a:rPr>
              <a:t>.</a:t>
            </a:r>
            <a:r>
              <a:rPr lang="en-IN" sz="2400" b="1" strike="noStrike" spc="-1" dirty="0">
                <a:solidFill>
                  <a:schemeClr val="tx1"/>
                </a:solidFill>
                <a:latin typeface="Times New Roman"/>
              </a:rPr>
              <a:t>POWER 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4C2F0-8BB5-4E8B-AB90-305685080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859" y="1371600"/>
            <a:ext cx="7082118" cy="5289176"/>
          </a:xfrm>
        </p:spPr>
        <p:txBody>
          <a:bodyPr>
            <a:normAutofit fontScale="70000" lnSpcReduction="20000"/>
          </a:bodyPr>
          <a:lstStyle/>
          <a:p>
            <a:pPr marL="343080" indent="-343080" algn="just">
              <a:lnSpc>
                <a:spcPct val="17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1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 Switch mode power supply </a:t>
            </a:r>
            <a:r>
              <a:rPr lang="en-IN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(SMPS) is a type of power supply that converts electrical power efficiently from one voltage level to another, using high-frequency switching and energy storage components.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7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It is widely used in various electronic devices, including computers, televisions,  and many other consumer and industrial electronics.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7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SMPS designs are known for their high efficiency compared to linear power supplies.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7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This efficiency is achieved through the use of switching transistors and components that minimize power loss.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7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The switch mode power supplies include smaller size, lighter weight, higher efficiency, and the ability to handle a wide range of input voltages.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DCE74-C6C9-4B23-8541-9C0E9786794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226903" y="2444570"/>
            <a:ext cx="3247920" cy="2614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610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0310-4BB9-4A45-B5FE-6E930A48D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824" y="663388"/>
            <a:ext cx="10587317" cy="591671"/>
          </a:xfrm>
        </p:spPr>
        <p:txBody>
          <a:bodyPr>
            <a:normAutofit/>
          </a:bodyPr>
          <a:lstStyle/>
          <a:p>
            <a:pPr algn="l"/>
            <a:r>
              <a:rPr lang="en-IN" sz="2400" b="1" strike="noStrike" spc="-1" dirty="0">
                <a:solidFill>
                  <a:schemeClr val="tx1"/>
                </a:solidFill>
                <a:latin typeface="Times New Roman"/>
              </a:rPr>
              <a:t>5. P10 LED Display</a:t>
            </a:r>
            <a:r>
              <a:rPr lang="en-IN" sz="2400" b="0" strike="noStrike" spc="-1" dirty="0">
                <a:solidFill>
                  <a:schemeClr val="tx1"/>
                </a:solidFill>
                <a:latin typeface="Times New Roman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C4F73-47AE-436D-B34E-54DB7BC2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824" y="1371601"/>
            <a:ext cx="7521388" cy="5029200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70000"/>
              </a:lnSpc>
              <a:spcBef>
                <a:spcPts val="191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2000" b="0" strike="noStrike" spc="-1" dirty="0">
                <a:latin typeface="Times New Roman"/>
              </a:rPr>
              <a:t>It is a large, bright 512 LED matrix panel</a:t>
            </a:r>
            <a:r>
              <a:rPr lang="en-IN" sz="2000" b="0" strike="noStrike" spc="-1" dirty="0">
                <a:latin typeface="Times New Roman"/>
              </a:rPr>
              <a:t>.</a:t>
            </a:r>
            <a:endParaRPr lang="en-IN" sz="2000" b="0" strike="noStrike" spc="-1" dirty="0">
              <a:latin typeface="Arial"/>
            </a:endParaRPr>
          </a:p>
          <a:p>
            <a:pPr marL="342900" indent="-342900" algn="just">
              <a:lnSpc>
                <a:spcPct val="170000"/>
              </a:lnSpc>
              <a:spcBef>
                <a:spcPts val="191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2000" b="0" strike="noStrike" spc="-1" dirty="0">
                <a:latin typeface="Times New Roman"/>
              </a:rPr>
              <a:t>All kind of impressive display project are easy to create using this display.</a:t>
            </a:r>
            <a:endParaRPr lang="en-IN" sz="2000" b="0" strike="noStrike" spc="-1" dirty="0">
              <a:latin typeface="Arial"/>
            </a:endParaRPr>
          </a:p>
          <a:p>
            <a:pPr marL="342900" indent="-342900" algn="just">
              <a:lnSpc>
                <a:spcPct val="170000"/>
              </a:lnSpc>
              <a:spcBef>
                <a:spcPts val="191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2000" b="0" strike="noStrike" spc="-1" dirty="0">
                <a:latin typeface="Times New Roman"/>
              </a:rPr>
              <a:t>It consists of 16 rows and 32 columns. So, total 512 characters can be displayed using one LED display.</a:t>
            </a:r>
            <a:endParaRPr lang="en-IN" sz="2000" b="0" strike="noStrike" spc="-1" dirty="0">
              <a:latin typeface="Arial"/>
            </a:endParaRPr>
          </a:p>
          <a:p>
            <a:pPr marL="342900" indent="-342900" algn="just">
              <a:lnSpc>
                <a:spcPct val="170000"/>
              </a:lnSpc>
              <a:spcBef>
                <a:spcPts val="191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2000" b="0" strike="noStrike" spc="-1" dirty="0">
                <a:latin typeface="Times New Roman"/>
              </a:rPr>
              <a:t>P10 LED display contain shift register IC’s and data</a:t>
            </a:r>
            <a:r>
              <a:rPr lang="en-IN" sz="2000" b="0" strike="noStrike" spc="-1" dirty="0">
                <a:latin typeface="Times New Roman"/>
              </a:rPr>
              <a:t> transfer</a:t>
            </a:r>
            <a:r>
              <a:rPr lang="en-US" sz="2000" b="0" strike="noStrike" spc="-1" dirty="0">
                <a:latin typeface="Times New Roman"/>
              </a:rPr>
              <a:t> serial in parallel out.</a:t>
            </a:r>
            <a:endParaRPr lang="en-IN" sz="2000" b="0" strike="noStrike" spc="-1" dirty="0">
              <a:latin typeface="Arial"/>
            </a:endParaRPr>
          </a:p>
          <a:p>
            <a:endParaRPr lang="en-US" sz="2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29F91E-D6D1-4ECB-9386-CD6F29E8A307}"/>
              </a:ext>
            </a:extLst>
          </p:cNvPr>
          <p:cNvSpPr/>
          <p:nvPr/>
        </p:nvSpPr>
        <p:spPr>
          <a:xfrm>
            <a:off x="8661776" y="1917953"/>
            <a:ext cx="2895120" cy="2549520"/>
          </a:xfrm>
          <a:custGeom>
            <a:avLst/>
            <a:gdLst>
              <a:gd name="textAreaLeft" fmla="*/ 0 w 2895120"/>
              <a:gd name="textAreaRight" fmla="*/ 2896200 w 2895120"/>
              <a:gd name="textAreaTop" fmla="*/ 0 h 2549520"/>
              <a:gd name="textAreaBottom" fmla="*/ 2550600 h 2549520"/>
            </a:gdLst>
            <a:ahLst/>
            <a:cxnLst/>
            <a:rect l="textAreaLeft" t="textAreaTop" r="textAreaRight" b="textAreaBottom"/>
            <a:pathLst>
              <a:path w="8045" h="7085">
                <a:moveTo>
                  <a:pt x="0" y="7085"/>
                </a:moveTo>
                <a:cubicBezTo>
                  <a:pt x="0" y="4723"/>
                  <a:pt x="0" y="2362"/>
                  <a:pt x="0" y="0"/>
                </a:cubicBezTo>
                <a:cubicBezTo>
                  <a:pt x="2682" y="0"/>
                  <a:pt x="5363" y="0"/>
                  <a:pt x="8045" y="0"/>
                </a:cubicBezTo>
                <a:cubicBezTo>
                  <a:pt x="8045" y="2362"/>
                  <a:pt x="8045" y="4723"/>
                  <a:pt x="8045" y="7085"/>
                </a:cubicBezTo>
                <a:cubicBezTo>
                  <a:pt x="5363" y="7085"/>
                  <a:pt x="2682" y="7085"/>
                  <a:pt x="0" y="708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reflection blurRad="6350" stA="55000" endA="50" endPos="85000" dist="60007" dir="5400000" sy="-100000" algn="bl" rotWithShape="0"/>
              </a:effectLst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3964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884B-7622-4C0C-98E4-78386FCD0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329" y="179294"/>
            <a:ext cx="10515600" cy="770967"/>
          </a:xfrm>
        </p:spPr>
        <p:txBody>
          <a:bodyPr>
            <a:normAutofit/>
          </a:bodyPr>
          <a:lstStyle/>
          <a:p>
            <a:r>
              <a:rPr lang="en-US" sz="4000" b="1" strike="noStrike" spc="-1" dirty="0">
                <a:solidFill>
                  <a:schemeClr val="tx1"/>
                </a:solidFill>
                <a:uFillTx/>
                <a:latin typeface="Times New Roman"/>
                <a:ea typeface="Verdana"/>
              </a:rPr>
              <a:t>Methodology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EDEE8-A4B1-43CC-BD66-149772B44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328" y="950260"/>
            <a:ext cx="6526307" cy="5208494"/>
          </a:xfrm>
        </p:spPr>
        <p:txBody>
          <a:bodyPr>
            <a:noAutofit/>
          </a:bodyPr>
          <a:lstStyle/>
          <a:p>
            <a:pPr marL="343080" indent="-343080" algn="just">
              <a:lnSpc>
                <a:spcPct val="15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Wi-Fi Module consists of a </a:t>
            </a:r>
            <a:r>
              <a:rPr lang="en-IN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connecting from the mobile application.</a:t>
            </a:r>
          </a:p>
          <a:p>
            <a:pPr marL="343080" indent="-343080" algn="just">
              <a:lnSpc>
                <a:spcPct val="15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message transmitted by authorized user ID </a:t>
            </a:r>
            <a:r>
              <a:rPr lang="en-IN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accepted only if user enters the correct password</a:t>
            </a: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message will be saved in the memory of the Wi-Fi module.</a:t>
            </a:r>
            <a:endParaRPr lang="en-IN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authorized mobile application and Wi-Fi module have the connection</a:t>
            </a: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 and information or message is transmitted.</a:t>
            </a:r>
            <a:endParaRPr lang="en-IN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message received by Wi-Fi module is retrieved </a:t>
            </a:r>
            <a:r>
              <a:rPr lang="en-IN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</a:t>
            </a: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 suitable commands. </a:t>
            </a:r>
            <a:endParaRPr lang="en-IN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0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message is transferred to the display board.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5AED458D-983F-49EC-AC65-E3C679F62C9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03435" y="1847647"/>
            <a:ext cx="3927240" cy="263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003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B4A4-7908-490A-945D-1427F35F8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859" y="367554"/>
            <a:ext cx="10668000" cy="986117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latin typeface="Times New Roman"/>
                <a:ea typeface="DejaVu Sans"/>
              </a:rPr>
              <a:t>Working flowchart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9C5C3-2370-45B3-9F93-EE290D0FB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858" y="1443318"/>
            <a:ext cx="10667999" cy="39265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538CD52-723F-4782-8D3C-F8D5F36195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009092"/>
              </p:ext>
            </p:extLst>
          </p:nvPr>
        </p:nvGraphicFramePr>
        <p:xfrm>
          <a:off x="2032000" y="1739153"/>
          <a:ext cx="8128000" cy="184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431A239-0756-4510-BEFC-F0E512DC83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772276"/>
              </p:ext>
            </p:extLst>
          </p:nvPr>
        </p:nvGraphicFramePr>
        <p:xfrm>
          <a:off x="2032000" y="3429002"/>
          <a:ext cx="8128000" cy="1779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3380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4442-AA00-4E7D-9C3D-30DE88CEF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929" y="304801"/>
            <a:ext cx="10784542" cy="1138518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latin typeface="Times New Roman"/>
              </a:rPr>
              <a:t>LED ART APPLICATION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8FE6F-8258-44E2-95A4-695DBB1B0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82" y="1685365"/>
            <a:ext cx="10721789" cy="4751294"/>
          </a:xfrm>
        </p:spPr>
        <p:txBody>
          <a:bodyPr/>
          <a:lstStyle/>
          <a:p>
            <a:pPr indent="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None/>
              <a:tabLst>
                <a:tab pos="0" algn="l"/>
              </a:tabLst>
            </a:pPr>
            <a:r>
              <a:rPr lang="en-IN" sz="2400" b="1" strike="noStrike" spc="-1" dirty="0">
                <a:latin typeface="Times New Roman"/>
                <a:ea typeface="Calibri"/>
              </a:rPr>
              <a:t>Working process of led art app.</a:t>
            </a:r>
            <a:endParaRPr lang="en-IN" sz="24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Installation </a:t>
            </a:r>
            <a:endParaRPr lang="en-IN" sz="20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New Display</a:t>
            </a:r>
            <a:endParaRPr lang="en-IN" sz="20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Display Management</a:t>
            </a:r>
            <a:endParaRPr lang="en-IN" sz="20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Program Management</a:t>
            </a:r>
            <a:endParaRPr lang="en-IN" sz="20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Text Editor</a:t>
            </a:r>
            <a:endParaRPr lang="en-IN" sz="20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Clock Editing</a:t>
            </a:r>
            <a:endParaRPr lang="en-IN" sz="2000" b="0" strike="noStrike" spc="-1" dirty="0"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400"/>
              </a:spcBef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000" b="0" strike="noStrike" spc="-1" dirty="0">
                <a:latin typeface="Times New Roman"/>
                <a:ea typeface="Calibri"/>
              </a:rPr>
              <a:t>Send a Show</a:t>
            </a:r>
            <a:endParaRPr lang="en-IN" sz="2000" b="0" strike="noStrike" spc="-1" dirty="0"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5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0D3F-4DF5-4FAC-829E-77D5FDD1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682" y="466166"/>
            <a:ext cx="10551459" cy="887505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latin typeface="Times New Roman"/>
              </a:rPr>
              <a:t>ADVANTAGE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49216-D1C2-41C3-8001-D9D97C799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82" y="1353671"/>
            <a:ext cx="10551459" cy="5109882"/>
          </a:xfrm>
        </p:spPr>
        <p:txBody>
          <a:bodyPr>
            <a:normAutofit fontScale="55000" lnSpcReduction="20000"/>
          </a:bodyPr>
          <a:lstStyle/>
          <a:p>
            <a:pPr marL="457200" indent="-457200" algn="just">
              <a:lnSpc>
                <a:spcPct val="170000"/>
              </a:lnSpc>
              <a:spcBef>
                <a:spcPts val="144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wireless electronic notice board allows you to easily update the displayed information without requiring physical access to the board from a distance.</a:t>
            </a:r>
            <a:endParaRPr lang="en-IN" sz="3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44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comparison to traditional manual notice boards, this convenience saves time and effort.</a:t>
            </a:r>
            <a:endParaRPr lang="en-IN" sz="3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44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electronic notice boards allow for a variety of content types and display formats. </a:t>
            </a:r>
            <a:endParaRPr lang="en-IN" sz="3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44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Wi-Fi-based</a:t>
            </a:r>
            <a:r>
              <a:rPr lang="en-US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notice board system frequently comes with a centralized control panel or piece of software that lets you manage multiple boards from a single location.</a:t>
            </a:r>
            <a:endParaRPr lang="en-IN" sz="3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Bef>
                <a:spcPts val="144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3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wireless electronic notice board may end up being less expensive overall than traditional notice boards, despite having a higher initial setup cost. </a:t>
            </a:r>
            <a:endParaRPr lang="en-IN" sz="3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89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6AE5-21F4-47C1-8689-C2BC9AEC4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070" y="448236"/>
            <a:ext cx="10730753" cy="851646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latin typeface="Times New Roman"/>
              </a:rPr>
              <a:t>APPLICATIONS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97D41-8402-4CA7-8B12-B594ABE78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070" y="1380565"/>
            <a:ext cx="10730753" cy="5029199"/>
          </a:xfrm>
        </p:spPr>
        <p:txBody>
          <a:bodyPr>
            <a:normAutofit/>
          </a:bodyPr>
          <a:lstStyle/>
          <a:p>
            <a:pPr marL="343080" indent="-343080" algn="just">
              <a:lnSpc>
                <a:spcPct val="150000"/>
              </a:lnSpc>
              <a:spcBef>
                <a:spcPts val="36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Schools, colleges, and universities can install Wi-Fi-based electronic notice boards 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36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display critical announcements, schedules, exam timetables, and other pertinent information for students, professors, and staff.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36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 can use wireless notice boards for advertising and promotion. 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36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facilitates communication between healthcare professionals, clients, and guests.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36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notice boards can be employed in retail stores to showcase product information, pricing, discounts, and promotional campaigns.  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360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valuable resource for both residents and visitors.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7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609B-9E34-46A7-A532-7FC5B809D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035" y="430307"/>
            <a:ext cx="10712824" cy="645458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latin typeface="Times New Roman"/>
              </a:rPr>
              <a:t>DISADVANTAGE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1A622-1A12-459B-8B4A-9F79CF1AA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5" y="1201271"/>
            <a:ext cx="10712824" cy="5226423"/>
          </a:xfrm>
        </p:spPr>
        <p:txBody>
          <a:bodyPr>
            <a:normAutofit fontScale="85000" lnSpcReduction="20000"/>
          </a:bodyPr>
          <a:lstStyle/>
          <a:p>
            <a:pPr marL="342900" indent="-34290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Wi-Fi networks are not properly secured, they may be subject to security breaches.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safeguard the integrity of the notice board, it is imperative to put strong security measures in place, such as encryption and strong passwords.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networks have a restricted coverage area its interior range is typically between 100 and 300 feet.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function, wireless electronic notice boards need a continual power source.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compared to conventional, non-wireless notice boards, Wi-Fi-based notice boards may be more expensive.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price covers the hardware as well as setup and continuous maintenance.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7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24AF-88E3-4DE8-BFEF-700C60225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282" y="519954"/>
            <a:ext cx="10632142" cy="833717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latin typeface="Times New Roman"/>
              </a:rPr>
              <a:t>CONCLUSION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3BA67-BCB1-4C40-BD5B-404ABB2BF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282" y="1353672"/>
            <a:ext cx="10632142" cy="4984374"/>
          </a:xfrm>
        </p:spPr>
        <p:txBody>
          <a:bodyPr>
            <a:normAutofit fontScale="85000" lnSpcReduction="10000"/>
          </a:bodyPr>
          <a:lstStyle/>
          <a:p>
            <a:pPr marL="623520" indent="-62352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The Large scrolling LED display using Wi-Fi module has been designed and implemented.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3520" indent="-62352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It can be set up at public transport places like railways, bus station, and airport and at roadside for traffic control and  in emergency situations also.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3520" indent="-62352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It is cost efficient system and very easy to handle.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3520" indent="-62352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Latency involved in using of papers in displaying of notices is avoided and the information can be updated by the authorized persons.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3520" indent="-62352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In future the display unit can range from LED scrolling displays to LCD monitors.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3520" indent="-623520" algn="just">
              <a:lnSpc>
                <a:spcPct val="170000"/>
              </a:lnSpc>
              <a:spcBef>
                <a:spcPts val="641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GB" sz="2400" b="0" strike="noStrike" spc="-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 commercial model can be able to display more than one message at a time.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7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7933-B6A2-44E9-A7FD-6C33D4624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612" y="206188"/>
            <a:ext cx="10605247" cy="824753"/>
          </a:xfrm>
        </p:spPr>
        <p:txBody>
          <a:bodyPr>
            <a:normAutofit/>
          </a:bodyPr>
          <a:lstStyle/>
          <a:p>
            <a:r>
              <a:rPr lang="en-IN" sz="3600" b="1" strike="noStrike" spc="-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OVERVIEW</a:t>
            </a:r>
            <a:r>
              <a:rPr lang="en-IN" sz="3600" b="1" u="sng" strike="noStrike" spc="-1" dirty="0">
                <a:solidFill>
                  <a:srgbClr val="002060"/>
                </a:solidFill>
                <a:uFillTx/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A000F-D8B7-4169-BB6E-46C17944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612" y="1326776"/>
            <a:ext cx="10605247" cy="4831977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 AND OBJECTIVE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/ARCHITECTURE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IN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FLOWCHART </a:t>
            </a: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7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CB8B-FCA8-4B09-82FD-B21B96C94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034" y="349624"/>
            <a:ext cx="10632141" cy="932329"/>
          </a:xfrm>
        </p:spPr>
        <p:txBody>
          <a:bodyPr>
            <a:normAutofit/>
          </a:bodyPr>
          <a:lstStyle/>
          <a:p>
            <a:r>
              <a:rPr lang="en-US" sz="4000" b="1" strike="noStrike" spc="-1" dirty="0">
                <a:solidFill>
                  <a:schemeClr val="tx1"/>
                </a:solidFill>
                <a:uFillTx/>
                <a:latin typeface="Times New Roman"/>
              </a:rPr>
              <a:t>REFRENCES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03C24-759B-4036-ADE5-D15BBB1D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718" y="1461247"/>
            <a:ext cx="10551457" cy="4518212"/>
          </a:xfrm>
        </p:spPr>
        <p:txBody>
          <a:bodyPr>
            <a:normAutofit fontScale="55000" lnSpcReduction="20000"/>
          </a:bodyPr>
          <a:lstStyle/>
          <a:p>
            <a:pPr indent="0" algn="just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sv-SE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Pooja Pawar, and Suvarna Langade, and Mohini Bandgar. 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Paper on IOT Based Digital Notice Board using Arduino ATMega 328P”, International Research Journal of Engineering and Technology (IRJET),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Issue on: 03-Mar 2019.</a:t>
            </a:r>
          </a:p>
          <a:p>
            <a:pPr indent="0" algn="just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Namrata Mishra, Kalpesh Chaudhari, Swetaambari Aadmane</a:t>
            </a:r>
            <a:r>
              <a:rPr lang="en-US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“Wireless Digital Notice Board using Wi-Fi”, International Journal of Emerging Technology in Computer Science &amp; Electronics (IJETCSE), Issue on 2019.</a:t>
            </a:r>
            <a:endParaRPr lang="en-IN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Unmesh Mawalkar , Snehal Sardar , Harshada Varade , Prof. M. </a:t>
            </a:r>
            <a:r>
              <a:rPr lang="en-IN" sz="3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P.Giri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“Wireless Electronics Notice Board</a:t>
            </a:r>
            <a:r>
              <a:rPr lang="en-US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Advanced Research in Science, Communication and Technology,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Issue 6, May 2022.</a:t>
            </a:r>
          </a:p>
          <a:p>
            <a:pPr indent="0" algn="just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Keshav Kumar, Kumari Ritu, Mrigangna Singh, Mangal V. Patil, “</a:t>
            </a:r>
            <a:r>
              <a:rPr lang="en-US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Display using GSM and Arduino”</a:t>
            </a:r>
            <a:r>
              <a:rPr lang="en-IN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Scientific Research in Computer Science, Engineering and Information Technology.</a:t>
            </a:r>
            <a:endParaRPr lang="en-IN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4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54E3-E0EA-43B3-9191-26ADB1FEF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2165" y="1769540"/>
            <a:ext cx="7180729" cy="1828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31905-B577-4D34-A89D-2450E71D5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399" y="3773489"/>
            <a:ext cx="6472519" cy="10498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170DAF-CB9E-424D-A597-FCC1D0A63F1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9154" t="3495" r="10102" b="3300"/>
          <a:stretch/>
        </p:blipFill>
        <p:spPr>
          <a:xfrm>
            <a:off x="2169458" y="923365"/>
            <a:ext cx="7888941" cy="472791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84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E13F-A3FD-4FA3-A2B5-832F4FF2A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612" y="304801"/>
            <a:ext cx="10542494" cy="833718"/>
          </a:xfrm>
        </p:spPr>
        <p:txBody>
          <a:bodyPr>
            <a:normAutofit/>
          </a:bodyPr>
          <a:lstStyle/>
          <a:p>
            <a:r>
              <a:rPr lang="en-US" sz="4000" b="1" strike="noStrike" spc="-1" dirty="0">
                <a:solidFill>
                  <a:schemeClr val="tx1"/>
                </a:solidFill>
                <a:uFillTx/>
                <a:latin typeface="Times New Roman"/>
                <a:ea typeface="Verdana"/>
              </a:rPr>
              <a:t>Introduction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1D5D-0069-4F87-B3F8-A124DD4F3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612" y="1281953"/>
            <a:ext cx="10542494" cy="4984376"/>
          </a:xfrm>
        </p:spPr>
        <p:txBody>
          <a:bodyPr>
            <a:normAutofit/>
          </a:bodyPr>
          <a:lstStyle/>
          <a:p>
            <a:pPr marL="343080" indent="-34308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Digital advertisements have become popular nowadays in shopping malls, super markets and airports.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Over the last two decades the use of cell phones has been rapidly increasing.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Mobile phones and the related technologies have become one of the most important things in this modern era.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This drastic use of mobile phones gave the interesting idea of sending and receiving messages and the displaying them on digital board.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 Wi-Fi facility in mobile handset enables us to send </a:t>
            </a:r>
            <a:r>
              <a:rPr lang="en-IN" sz="20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messages or notice using digital notice board 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6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699B-6DA6-4740-A06D-A376A5D33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13765"/>
            <a:ext cx="10524565" cy="815788"/>
          </a:xfrm>
        </p:spPr>
        <p:txBody>
          <a:bodyPr>
            <a:normAutofit/>
          </a:bodyPr>
          <a:lstStyle/>
          <a:p>
            <a:r>
              <a:rPr lang="en-US" sz="4000" b="1" strike="noStrike" spc="-1" dirty="0">
                <a:solidFill>
                  <a:schemeClr val="tx1"/>
                </a:solidFill>
                <a:uFillTx/>
                <a:latin typeface="Times New Roman"/>
                <a:ea typeface="Verdana"/>
              </a:rPr>
              <a:t>Problem statement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98F72-339F-4DF3-9B34-2596E1FAF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82" y="1255060"/>
            <a:ext cx="10596283" cy="5029200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conventional notice boards are written records,  it’s not replaceable.</a:t>
            </a:r>
            <a:endParaRPr lang="en-IN" sz="2000" b="0" strike="noStrike" spc="-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written boards are not able to display the day to day important messages.</a:t>
            </a:r>
            <a:endParaRPr lang="en-IN" sz="2000" b="0" strike="noStrike" spc="-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Manually, the information which has to be conveyed to others like circulars, Notices, Ads should be placed in the Notice board.</a:t>
            </a:r>
            <a:endParaRPr lang="en-IN" sz="2000" b="0" strike="noStrike" spc="-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coverage area of conventional notice board will be more.</a:t>
            </a:r>
            <a:endParaRPr lang="en-IN" sz="2000" b="0" strike="noStrike" spc="-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on notice board are often ignored after once observed, because it is not attractable.</a:t>
            </a:r>
            <a:endParaRPr lang="en-IN" sz="2000" b="0" strike="noStrike" spc="-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overcome all these problems, </a:t>
            </a:r>
            <a:r>
              <a:rPr lang="en-IN" sz="2000" b="0" strike="noStrike" spc="-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digital notice board is implementing for sharing the information time to time in attractive way.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A835-9F16-4C77-BDF4-3130129E1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682" y="753034"/>
            <a:ext cx="10524565" cy="779931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uFillTx/>
                <a:latin typeface="Times New Roman"/>
                <a:ea typeface="Verdana"/>
              </a:rPr>
              <a:t>Objectives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16A4B-26CF-40F6-A73E-1B6E6A436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82" y="1757082"/>
            <a:ext cx="10524565" cy="4437529"/>
          </a:xfrm>
        </p:spPr>
        <p:txBody>
          <a:bodyPr>
            <a:normAutofit/>
          </a:bodyPr>
          <a:lstStyle/>
          <a:p>
            <a:pPr marL="343080" indent="-343080" algn="l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</a:t>
            </a:r>
            <a:r>
              <a:rPr lang="en-US" sz="2200" b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Notice board </a:t>
            </a: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access the messages in the form of text from Wi-Fi module .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l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To replace the conventional notice boards by wireless digital displays driven by Wi-Fi technology. 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l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To design the system that can be used anywhere irrespective of the place of deployment providing Wi-Fi connectivity.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algn="l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200" b="0" strike="noStrike" spc="-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To develop a less power consumable and easy to operate Notice board.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36D8-06DB-4BBB-A7A3-CAD6F3DF5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612" y="176472"/>
            <a:ext cx="10623175" cy="719999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uFillTx/>
                <a:latin typeface="Times New Roman"/>
                <a:ea typeface="Verdana"/>
              </a:rPr>
              <a:t>Block diagram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8F6A0-FB74-40DA-BCF3-C7877E436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611" y="788894"/>
            <a:ext cx="10623175" cy="597049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DCFF9835-9CCB-4B5A-B8E4-58FD0E6B59D1}"/>
              </a:ext>
            </a:extLst>
          </p:cNvPr>
          <p:cNvSpPr/>
          <p:nvPr/>
        </p:nvSpPr>
        <p:spPr>
          <a:xfrm>
            <a:off x="3628800" y="5813640"/>
            <a:ext cx="56880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Times New Roman"/>
              </a:rPr>
              <a:t>Fig 1: Block diagram of Wireless Notice Board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0DC2B63C-587E-4186-84F3-C2ADD983550D}"/>
              </a:ext>
            </a:extLst>
          </p:cNvPr>
          <p:cNvSpPr/>
          <p:nvPr/>
        </p:nvSpPr>
        <p:spPr>
          <a:xfrm>
            <a:off x="4181400" y="2202840"/>
            <a:ext cx="3627000" cy="249012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IN" sz="18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SINGLE COLOUR Wi-Fi CONTROLLER CARD(HD-W00)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C9FAD0CD-2987-440D-981D-5DDF4025DAF6}"/>
              </a:ext>
            </a:extLst>
          </p:cNvPr>
          <p:cNvSpPr/>
          <p:nvPr/>
        </p:nvSpPr>
        <p:spPr>
          <a:xfrm>
            <a:off x="5104440" y="3283920"/>
            <a:ext cx="1590480" cy="9126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RTC MODULE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477E4085-CEB7-4E06-A08D-6D834E5379D5}"/>
              </a:ext>
            </a:extLst>
          </p:cNvPr>
          <p:cNvSpPr/>
          <p:nvPr/>
        </p:nvSpPr>
        <p:spPr>
          <a:xfrm>
            <a:off x="8457840" y="2934720"/>
            <a:ext cx="1856880" cy="91224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P10 LED DISPLAY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B381D59E-D3EE-43BA-8C82-0D727FE1F748}"/>
              </a:ext>
            </a:extLst>
          </p:cNvPr>
          <p:cNvSpPr/>
          <p:nvPr/>
        </p:nvSpPr>
        <p:spPr>
          <a:xfrm>
            <a:off x="1581480" y="3089880"/>
            <a:ext cx="1895040" cy="72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US" sz="1800" b="0" strike="noStrike" spc="-1">
                <a:solidFill>
                  <a:schemeClr val="dk1"/>
                </a:solidFill>
                <a:latin typeface="Times New Roman"/>
                <a:ea typeface="Calibri"/>
              </a:rPr>
              <a:t>LED ART APPLICATION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6B999161-D486-432D-8650-74B8C4773F2B}"/>
              </a:ext>
            </a:extLst>
          </p:cNvPr>
          <p:cNvSpPr/>
          <p:nvPr/>
        </p:nvSpPr>
        <p:spPr>
          <a:xfrm>
            <a:off x="4952160" y="955691"/>
            <a:ext cx="1895040" cy="9126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dk1"/>
                </a:solidFill>
                <a:latin typeface="Times New Roman"/>
                <a:ea typeface="Calibri"/>
              </a:rPr>
              <a:t>TEMPERATURE SENSOR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59047940-7134-48BF-885F-6AF524F84662}"/>
              </a:ext>
            </a:extLst>
          </p:cNvPr>
          <p:cNvSpPr/>
          <p:nvPr/>
        </p:nvSpPr>
        <p:spPr>
          <a:xfrm>
            <a:off x="5073480" y="5208480"/>
            <a:ext cx="1612080" cy="40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IN" sz="18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POWER SUPPLY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Arrow: Right 3">
            <a:extLst>
              <a:ext uri="{FF2B5EF4-FFF2-40B4-BE49-F238E27FC236}">
                <a16:creationId xmlns:a16="http://schemas.microsoft.com/office/drawing/2014/main" id="{F6D81FE7-90D8-4986-B808-C27FA4BEACF2}"/>
              </a:ext>
            </a:extLst>
          </p:cNvPr>
          <p:cNvSpPr/>
          <p:nvPr/>
        </p:nvSpPr>
        <p:spPr>
          <a:xfrm>
            <a:off x="3490560" y="3377520"/>
            <a:ext cx="704160" cy="1447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27720" rIns="90000" bIns="27720" anchor="ctr">
            <a:noAutofit/>
          </a:bodyPr>
          <a:lstStyle/>
          <a:p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Arrow: Down 2">
            <a:extLst>
              <a:ext uri="{FF2B5EF4-FFF2-40B4-BE49-F238E27FC236}">
                <a16:creationId xmlns:a16="http://schemas.microsoft.com/office/drawing/2014/main" id="{F707FF76-8CBD-4B92-8EB5-7A0D7D5AE0CD}"/>
              </a:ext>
            </a:extLst>
          </p:cNvPr>
          <p:cNvSpPr/>
          <p:nvPr/>
        </p:nvSpPr>
        <p:spPr>
          <a:xfrm>
            <a:off x="5829480" y="1842120"/>
            <a:ext cx="142560" cy="35928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9" name="Arrow: Right 4">
            <a:extLst>
              <a:ext uri="{FF2B5EF4-FFF2-40B4-BE49-F238E27FC236}">
                <a16:creationId xmlns:a16="http://schemas.microsoft.com/office/drawing/2014/main" id="{EAA71D8B-C0FE-44BF-8C05-F205339C15E4}"/>
              </a:ext>
            </a:extLst>
          </p:cNvPr>
          <p:cNvSpPr/>
          <p:nvPr/>
        </p:nvSpPr>
        <p:spPr>
          <a:xfrm>
            <a:off x="7808760" y="3282840"/>
            <a:ext cx="648360" cy="1447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27720" rIns="90000" bIns="27720" anchor="ctr">
            <a:noAutofit/>
          </a:bodyPr>
          <a:lstStyle/>
          <a:p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" name="Arrow: Up 2">
            <a:extLst>
              <a:ext uri="{FF2B5EF4-FFF2-40B4-BE49-F238E27FC236}">
                <a16:creationId xmlns:a16="http://schemas.microsoft.com/office/drawing/2014/main" id="{30A240FB-8028-42E9-AE57-6DF7BA24F646}"/>
              </a:ext>
            </a:extLst>
          </p:cNvPr>
          <p:cNvSpPr/>
          <p:nvPr/>
        </p:nvSpPr>
        <p:spPr>
          <a:xfrm>
            <a:off x="5803560" y="4703759"/>
            <a:ext cx="168480" cy="482259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1" name="Graphic 5" descr="Smart Phone with solid fill">
            <a:extLst>
              <a:ext uri="{FF2B5EF4-FFF2-40B4-BE49-F238E27FC236}">
                <a16:creationId xmlns:a16="http://schemas.microsoft.com/office/drawing/2014/main" id="{196625AE-0EA9-4F95-B36D-202B3130EB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1160" y="148968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42" name="Graphic 6" descr="Laptop with solid fill">
            <a:extLst>
              <a:ext uri="{FF2B5EF4-FFF2-40B4-BE49-F238E27FC236}">
                <a16:creationId xmlns:a16="http://schemas.microsoft.com/office/drawing/2014/main" id="{4F564539-3DCD-462F-B133-32F3D31EDA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01160" y="439452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43" name="Graphic 7" descr="Arrow: Rotate right with solid fill">
            <a:extLst>
              <a:ext uri="{FF2B5EF4-FFF2-40B4-BE49-F238E27FC236}">
                <a16:creationId xmlns:a16="http://schemas.microsoft.com/office/drawing/2014/main" id="{F9B77587-8F11-4A4A-90C1-8DB702102AC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49320" y="176436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44" name="Graphic 8" descr="Arrow: Rotate left with solid fill">
            <a:extLst>
              <a:ext uri="{FF2B5EF4-FFF2-40B4-BE49-F238E27FC236}">
                <a16:creationId xmlns:a16="http://schemas.microsoft.com/office/drawing/2014/main" id="{1D916745-5B89-4CA9-ADD7-940F8FFF6062}"/>
              </a:ext>
            </a:extLst>
          </p:cNvPr>
          <p:cNvPicPr/>
          <p:nvPr/>
        </p:nvPicPr>
        <p:blipFill>
          <a:blip r:embed="rId5"/>
          <a:stretch/>
        </p:blipFill>
        <p:spPr>
          <a:xfrm rot="10800000">
            <a:off x="1999080" y="4131720"/>
            <a:ext cx="914040" cy="9140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8025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139E-2089-4B70-A617-6326754EE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94" y="340661"/>
            <a:ext cx="10892117" cy="797858"/>
          </a:xfrm>
        </p:spPr>
        <p:txBody>
          <a:bodyPr>
            <a:normAutofit/>
          </a:bodyPr>
          <a:lstStyle/>
          <a:p>
            <a:r>
              <a:rPr lang="en-US" sz="4000" b="1" strike="noStrike" spc="-1" dirty="0">
                <a:solidFill>
                  <a:srgbClr val="FF0000"/>
                </a:solidFill>
                <a:latin typeface="Times New Roman"/>
              </a:rPr>
              <a:t>ARCHITECTURE</a:t>
            </a: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6F8D7-54B0-44AD-9F6B-C09C39225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494" y="1326776"/>
            <a:ext cx="10892117" cy="5190563"/>
          </a:xfrm>
        </p:spPr>
        <p:txBody>
          <a:bodyPr/>
          <a:lstStyle/>
          <a:p>
            <a:r>
              <a:rPr lang="en-US" sz="2400" b="0" strike="noStrike" spc="-1" dirty="0">
                <a:latin typeface="Times New Roman"/>
              </a:rPr>
              <a:t>Fig 2: </a:t>
            </a:r>
            <a:r>
              <a:rPr lang="en-US" sz="2400" spc="-1" dirty="0">
                <a:latin typeface="Times New Roman"/>
              </a:rPr>
              <a:t>Architecture</a:t>
            </a:r>
            <a:r>
              <a:rPr lang="en-US" sz="2400" b="0" strike="noStrike" spc="-1" dirty="0">
                <a:latin typeface="Times New Roman"/>
              </a:rPr>
              <a:t> of Wireless Notice Board</a:t>
            </a:r>
            <a:endParaRPr lang="en-IN" sz="2400" b="0" strike="noStrike" spc="-1" dirty="0">
              <a:latin typeface="Aria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F03AD-357C-4D70-9AD2-39633B41E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9434" r="16505" b="10486"/>
          <a:stretch/>
        </p:blipFill>
        <p:spPr>
          <a:xfrm>
            <a:off x="1470213" y="2008093"/>
            <a:ext cx="9233646" cy="40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BA05-CD86-4685-8FEC-8762759DA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824" y="224119"/>
            <a:ext cx="10605247" cy="788893"/>
          </a:xfrm>
        </p:spPr>
        <p:txBody>
          <a:bodyPr>
            <a:normAutofit/>
          </a:bodyPr>
          <a:lstStyle/>
          <a:p>
            <a:r>
              <a:rPr lang="en-IN" sz="4000" b="1" strike="noStrike" spc="-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Hardware Details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6E47-F411-49F0-B3B0-4604D7105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19" y="1281953"/>
            <a:ext cx="7781364" cy="5020235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400" b="1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1. SINGLE COLOR WI-FI CONTROL CARD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 Wi-Fi control card, also known as a Wi-Fi module or Wi-Fi </a:t>
            </a:r>
          </a:p>
          <a:p>
            <a:pPr algn="just">
              <a:lnSpc>
                <a:spcPct val="150000"/>
              </a:lnSpc>
              <a:buClr>
                <a:srgbClr val="FF3399"/>
              </a:buClr>
            </a:pPr>
            <a:r>
              <a:rPr lang="en-US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    adapter.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These cards are typically used to add wireless connectivity    </a:t>
            </a:r>
          </a:p>
          <a:p>
            <a:pPr algn="just">
              <a:lnSpc>
                <a:spcPct val="150000"/>
              </a:lnSpc>
              <a:buClr>
                <a:srgbClr val="FF3399"/>
              </a:buClr>
            </a:pPr>
            <a:r>
              <a:rPr lang="en-US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     to devices that do not have built-in Wi-Fi capabilities.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Support for simple animations, words and more than 40 kinds of text effects display.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en-US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 </a:t>
            </a:r>
            <a:r>
              <a:rPr lang="en-IN" sz="24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supports communication distance around 15 meter</a:t>
            </a:r>
            <a:r>
              <a:rPr lang="en-IN" sz="2400" b="0" strike="noStrike" spc="-1" dirty="0">
                <a:latin typeface="Times New Roman"/>
                <a:ea typeface="DejaVu Sans"/>
              </a:rPr>
              <a:t>s.</a:t>
            </a:r>
            <a:endParaRPr lang="en-IN" sz="2400" b="0" strike="noStrike" spc="-1" dirty="0">
              <a:latin typeface="Ari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D0DB9-B6E2-4AD4-8A37-39747893033B}"/>
              </a:ext>
            </a:extLst>
          </p:cNvPr>
          <p:cNvPicPr/>
          <p:nvPr/>
        </p:nvPicPr>
        <p:blipFill rotWithShape="1">
          <a:blip r:embed="rId2"/>
          <a:srcRect l="608" b="2135"/>
          <a:stretch/>
        </p:blipFill>
        <p:spPr>
          <a:xfrm>
            <a:off x="8812305" y="2196353"/>
            <a:ext cx="2931459" cy="2465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336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E0B1-E217-46F9-BA46-4DE72BF9D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18" y="654424"/>
            <a:ext cx="10542493" cy="797858"/>
          </a:xfrm>
        </p:spPr>
        <p:txBody>
          <a:bodyPr>
            <a:normAutofit/>
          </a:bodyPr>
          <a:lstStyle/>
          <a:p>
            <a:pPr algn="l"/>
            <a:r>
              <a:rPr lang="en-IN" sz="2000" b="1" strike="noStrike" spc="-1" dirty="0">
                <a:solidFill>
                  <a:schemeClr val="tx1"/>
                </a:solidFill>
                <a:latin typeface="Times New Roman"/>
              </a:rPr>
              <a:t>2</a:t>
            </a:r>
            <a:r>
              <a:rPr lang="en-IN" sz="2200" b="1" strike="noStrike" spc="-1" dirty="0">
                <a:solidFill>
                  <a:schemeClr val="tx1"/>
                </a:solidFill>
                <a:latin typeface="Times New Roman"/>
              </a:rPr>
              <a:t>.  RTC (REAL TIME CLOCK)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F13B-FD91-401A-BDC1-6063A6AB6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719" y="1864658"/>
            <a:ext cx="6723528" cy="4338918"/>
          </a:xfrm>
        </p:spPr>
        <p:txBody>
          <a:bodyPr>
            <a:normAutofit fontScale="55000" lnSpcReduction="20000"/>
          </a:bodyPr>
          <a:lstStyle/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36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RTC stands for Real Time Clock.</a:t>
            </a:r>
            <a:endParaRPr lang="en-IN" sz="3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36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has 56 bytes Non-volatile memory to store and provide data.</a:t>
            </a:r>
            <a:endParaRPr lang="en-IN" sz="3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36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complete information as day of week, Day, Month, Year and beyond of course. </a:t>
            </a:r>
            <a:endParaRPr lang="en-IN" sz="3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479"/>
              </a:spcBef>
              <a:buClr>
                <a:srgbClr val="FF3399"/>
              </a:buClr>
              <a:buFont typeface="Wingdings" panose="05000000000000000000" pitchFamily="2" charset="2"/>
              <a:buChar char="v"/>
              <a:tabLst>
                <a:tab pos="0" algn="l"/>
              </a:tabLst>
            </a:pPr>
            <a:r>
              <a:rPr lang="en-US" sz="36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functions of hours, minutes and seconds, and  formats of 12 or 24 hours can be considered.</a:t>
            </a:r>
          </a:p>
          <a:p>
            <a:pPr marL="314640" indent="-314640" algn="just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                                                                                                                                  </a:t>
            </a:r>
            <a:endParaRPr lang="en-IN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l"/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3B9329E-1A35-4A46-9390-BF377D408000}"/>
              </a:ext>
            </a:extLst>
          </p:cNvPr>
          <p:cNvPicPr/>
          <p:nvPr/>
        </p:nvPicPr>
        <p:blipFill>
          <a:blip r:embed="rId2"/>
          <a:srcRect l="16586" t="18070" r="43582" b="15552"/>
          <a:stretch/>
        </p:blipFill>
        <p:spPr>
          <a:xfrm>
            <a:off x="7906870" y="2196352"/>
            <a:ext cx="3469341" cy="2465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164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{5FF2C03E-9F6A-46C0-8CBB-D5A8F6823D1F}tf12214701_win32</Template>
  <TotalTime>129</TotalTime>
  <Words>1592</Words>
  <Application>Microsoft Office PowerPoint</Application>
  <PresentationFormat>Widescreen</PresentationFormat>
  <Paragraphs>152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Goudy Old Style</vt:lpstr>
      <vt:lpstr>Symbol</vt:lpstr>
      <vt:lpstr>Times New Roman</vt:lpstr>
      <vt:lpstr>Wingdings</vt:lpstr>
      <vt:lpstr>Wingdings 2</vt:lpstr>
      <vt:lpstr>SlateVTI</vt:lpstr>
      <vt:lpstr>                VISVESVARAYA TECHNOLOGICAL UNIVERSITY                    BELAGAVI, KARNATAKA – 590018 Mini-Project                  “Wi-Fi BASED WIRELESS ELECTRONIC NOTICE BOARD” By: </vt:lpstr>
      <vt:lpstr>OVERVIEW </vt:lpstr>
      <vt:lpstr>Introduction</vt:lpstr>
      <vt:lpstr>Problem statement</vt:lpstr>
      <vt:lpstr>Objectives</vt:lpstr>
      <vt:lpstr>Block diagram</vt:lpstr>
      <vt:lpstr>ARCHITECTURE </vt:lpstr>
      <vt:lpstr>Hardware Details </vt:lpstr>
      <vt:lpstr>2.  RTC (REAL TIME CLOCK) </vt:lpstr>
      <vt:lpstr>3.TEMPERATURE SENSOR</vt:lpstr>
      <vt:lpstr>4.POWER SOURCE</vt:lpstr>
      <vt:lpstr>5. P10 LED Display </vt:lpstr>
      <vt:lpstr>Methodology</vt:lpstr>
      <vt:lpstr>Working flowchart </vt:lpstr>
      <vt:lpstr>LED ART APPLICATION</vt:lpstr>
      <vt:lpstr>ADVANTAGE</vt:lpstr>
      <vt:lpstr>APPLICATIONS</vt:lpstr>
      <vt:lpstr>DISADVANTAGE</vt:lpstr>
      <vt:lpstr>CONCLUSION</vt:lpstr>
      <vt:lpstr>REFRENCES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VISVESVARAYA TECHNOLOGICAL UNIVERSITY                    BELAGAVI, KARNATAKA – 590018 Mini-Project                  “Wi-Fi BASED WIRELESS ELECTRONIC NOTICE BOARD” By: </dc:title>
  <dc:creator>Lenovo</dc:creator>
  <cp:lastModifiedBy>Lenovo</cp:lastModifiedBy>
  <cp:revision>1</cp:revision>
  <dcterms:created xsi:type="dcterms:W3CDTF">2024-11-09T19:13:06Z</dcterms:created>
  <dcterms:modified xsi:type="dcterms:W3CDTF">2024-11-09T21:22:53Z</dcterms:modified>
</cp:coreProperties>
</file>